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2"/>
  </p:notesMasterIdLst>
  <p:sldIdLst>
    <p:sldId id="256" r:id="rId3"/>
    <p:sldId id="357" r:id="rId4"/>
    <p:sldId id="394" r:id="rId5"/>
    <p:sldId id="358" r:id="rId6"/>
    <p:sldId id="396" r:id="rId7"/>
    <p:sldId id="360" r:id="rId8"/>
    <p:sldId id="397" r:id="rId9"/>
    <p:sldId id="438" r:id="rId10"/>
    <p:sldId id="361" r:id="rId11"/>
    <p:sldId id="362" r:id="rId12"/>
    <p:sldId id="444" r:id="rId13"/>
    <p:sldId id="445" r:id="rId14"/>
    <p:sldId id="365" r:id="rId15"/>
    <p:sldId id="398" r:id="rId16"/>
    <p:sldId id="368" r:id="rId17"/>
    <p:sldId id="446" r:id="rId18"/>
    <p:sldId id="367" r:id="rId19"/>
    <p:sldId id="395" r:id="rId20"/>
    <p:sldId id="401" r:id="rId21"/>
    <p:sldId id="404" r:id="rId22"/>
    <p:sldId id="405" r:id="rId23"/>
    <p:sldId id="369" r:id="rId24"/>
    <p:sldId id="370" r:id="rId25"/>
    <p:sldId id="439" r:id="rId26"/>
    <p:sldId id="415" r:id="rId27"/>
    <p:sldId id="414" r:id="rId28"/>
    <p:sldId id="412" r:id="rId29"/>
    <p:sldId id="416" r:id="rId30"/>
    <p:sldId id="373" r:id="rId31"/>
    <p:sldId id="374" r:id="rId32"/>
    <p:sldId id="447" r:id="rId33"/>
    <p:sldId id="422" r:id="rId34"/>
    <p:sldId id="448" r:id="rId35"/>
    <p:sldId id="375" r:id="rId36"/>
    <p:sldId id="418" r:id="rId37"/>
    <p:sldId id="417" r:id="rId38"/>
    <p:sldId id="419" r:id="rId39"/>
    <p:sldId id="376" r:id="rId40"/>
    <p:sldId id="420" r:id="rId41"/>
    <p:sldId id="421" r:id="rId42"/>
    <p:sldId id="377" r:id="rId43"/>
    <p:sldId id="378" r:id="rId44"/>
    <p:sldId id="440" r:id="rId45"/>
    <p:sldId id="379" r:id="rId46"/>
    <p:sldId id="380" r:id="rId47"/>
    <p:sldId id="381" r:id="rId48"/>
    <p:sldId id="382" r:id="rId49"/>
    <p:sldId id="383" r:id="rId50"/>
    <p:sldId id="424" r:id="rId51"/>
    <p:sldId id="384" r:id="rId52"/>
    <p:sldId id="385" r:id="rId53"/>
    <p:sldId id="441" r:id="rId54"/>
    <p:sldId id="386" r:id="rId55"/>
    <p:sldId id="428" r:id="rId56"/>
    <p:sldId id="429" r:id="rId57"/>
    <p:sldId id="431" r:id="rId58"/>
    <p:sldId id="388" r:id="rId59"/>
    <p:sldId id="442" r:id="rId60"/>
    <p:sldId id="435" r:id="rId61"/>
    <p:sldId id="436" r:id="rId62"/>
    <p:sldId id="437" r:id="rId63"/>
    <p:sldId id="449" r:id="rId64"/>
    <p:sldId id="390" r:id="rId65"/>
    <p:sldId id="434" r:id="rId66"/>
    <p:sldId id="443" r:id="rId67"/>
    <p:sldId id="393" r:id="rId68"/>
    <p:sldId id="433" r:id="rId69"/>
    <p:sldId id="294" r:id="rId70"/>
    <p:sldId id="317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74" autoAdjust="0"/>
  </p:normalViewPr>
  <p:slideViewPr>
    <p:cSldViewPr snapToGrid="0" snapToObjects="1">
      <p:cViewPr>
        <p:scale>
          <a:sx n="76" d="100"/>
          <a:sy n="76" d="100"/>
        </p:scale>
        <p:origin x="-137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2614B-57A0-3145-9216-2328944DF584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821B1-9949-4147-BBCC-0DBC2EA7C685}">
      <dgm:prSet phldrT="[Text]" custT="1"/>
      <dgm:spPr/>
      <dgm:t>
        <a:bodyPr/>
        <a:lstStyle/>
        <a:p>
          <a:r>
            <a:rPr lang="en-US" sz="2400" dirty="0" smtClean="0"/>
            <a:t>Singing Quality Evaluation</a:t>
          </a:r>
          <a:endParaRPr lang="en-US" sz="2400" dirty="0"/>
        </a:p>
      </dgm:t>
    </dgm:pt>
    <dgm:pt modelId="{5C647B26-8DE0-FA48-845D-9B4FCD94E82C}" type="parTrans" cxnId="{39579D45-40DC-E845-BD16-262CD5A28DAA}">
      <dgm:prSet/>
      <dgm:spPr/>
      <dgm:t>
        <a:bodyPr/>
        <a:lstStyle/>
        <a:p>
          <a:endParaRPr lang="en-US" sz="1400"/>
        </a:p>
      </dgm:t>
    </dgm:pt>
    <dgm:pt modelId="{7C872C0E-2194-4246-8F62-38BBCB6B468D}" type="sibTrans" cxnId="{39579D45-40DC-E845-BD16-262CD5A28DAA}">
      <dgm:prSet/>
      <dgm:spPr/>
      <dgm:t>
        <a:bodyPr/>
        <a:lstStyle/>
        <a:p>
          <a:endParaRPr lang="en-US" sz="1400"/>
        </a:p>
      </dgm:t>
    </dgm:pt>
    <dgm:pt modelId="{DDC7B254-2977-D741-88EB-2969E1A03775}">
      <dgm:prSet phldrT="[Text]" custT="1"/>
      <dgm:spPr/>
      <dgm:t>
        <a:bodyPr/>
        <a:lstStyle/>
        <a:p>
          <a:r>
            <a:rPr lang="en-US" sz="2400" dirty="0" smtClean="0"/>
            <a:t>Prosody</a:t>
          </a:r>
          <a:endParaRPr lang="en-US" sz="2400" dirty="0"/>
        </a:p>
      </dgm:t>
    </dgm:pt>
    <dgm:pt modelId="{FC31D54B-0BEC-044F-9787-1081FEF2EB8F}" type="parTrans" cxnId="{FE4265BB-E0AB-6645-8620-1C023DED4083}">
      <dgm:prSet/>
      <dgm:spPr/>
      <dgm:t>
        <a:bodyPr/>
        <a:lstStyle/>
        <a:p>
          <a:endParaRPr lang="en-US" sz="1400"/>
        </a:p>
      </dgm:t>
    </dgm:pt>
    <dgm:pt modelId="{E19531B3-DB5A-E546-8C0E-67A1932F5FBF}" type="sibTrans" cxnId="{FE4265BB-E0AB-6645-8620-1C023DED4083}">
      <dgm:prSet/>
      <dgm:spPr/>
      <dgm:t>
        <a:bodyPr/>
        <a:lstStyle/>
        <a:p>
          <a:endParaRPr lang="en-US" sz="1400"/>
        </a:p>
      </dgm:t>
    </dgm:pt>
    <dgm:pt modelId="{85EA194C-8236-A145-BBC2-0F1A7F1009F9}">
      <dgm:prSet phldrT="[Text]" custT="1"/>
      <dgm:spPr/>
      <dgm:t>
        <a:bodyPr/>
        <a:lstStyle/>
        <a:p>
          <a:r>
            <a:rPr lang="en-US" sz="2400" dirty="0" smtClean="0"/>
            <a:t>Pronunciation</a:t>
          </a:r>
          <a:endParaRPr lang="en-US" sz="2400" dirty="0"/>
        </a:p>
      </dgm:t>
    </dgm:pt>
    <dgm:pt modelId="{2ED246D0-1281-0342-8B5B-D9E89938D6B0}" type="parTrans" cxnId="{8A24597A-8D87-A745-B5A3-53A4374C9C3D}">
      <dgm:prSet/>
      <dgm:spPr/>
      <dgm:t>
        <a:bodyPr/>
        <a:lstStyle/>
        <a:p>
          <a:endParaRPr lang="en-US" sz="1400"/>
        </a:p>
      </dgm:t>
    </dgm:pt>
    <dgm:pt modelId="{CF00F99E-72CD-224B-9168-D6C15F4F26A1}" type="sibTrans" cxnId="{8A24597A-8D87-A745-B5A3-53A4374C9C3D}">
      <dgm:prSet/>
      <dgm:spPr/>
      <dgm:t>
        <a:bodyPr/>
        <a:lstStyle/>
        <a:p>
          <a:endParaRPr lang="en-US" sz="1400"/>
        </a:p>
      </dgm:t>
    </dgm:pt>
    <dgm:pt modelId="{C1BB5167-8DD6-B14E-9633-D167D9BBBDB5}" type="pres">
      <dgm:prSet presAssocID="{37B2614B-57A0-3145-9216-2328944DF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201DD90-1BF5-4743-A5E8-67AED92DB70C}" type="pres">
      <dgm:prSet presAssocID="{C12821B1-9949-4147-BBCC-0DBC2EA7C685}" presName="hierRoot1" presStyleCnt="0">
        <dgm:presLayoutVars>
          <dgm:hierBranch val="init"/>
        </dgm:presLayoutVars>
      </dgm:prSet>
      <dgm:spPr/>
    </dgm:pt>
    <dgm:pt modelId="{B446B6C3-68A5-1F49-A1C3-16A79403D499}" type="pres">
      <dgm:prSet presAssocID="{C12821B1-9949-4147-BBCC-0DBC2EA7C685}" presName="rootComposite1" presStyleCnt="0"/>
      <dgm:spPr/>
    </dgm:pt>
    <dgm:pt modelId="{54D18068-3FA9-E24D-A3AF-EDD5B5669896}" type="pres">
      <dgm:prSet presAssocID="{C12821B1-9949-4147-BBCC-0DBC2EA7C685}" presName="rootText1" presStyleLbl="node0" presStyleIdx="0" presStyleCnt="1" custScaleX="70203" custScaleY="43774" custLinFactNeighborX="-273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1813AD7-31A8-2044-B67C-5C67FAE00E01}" type="pres">
      <dgm:prSet presAssocID="{C12821B1-9949-4147-BBCC-0DBC2EA7C6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B88640-50CC-FC45-A97B-FE206ED41FC7}" type="pres">
      <dgm:prSet presAssocID="{C12821B1-9949-4147-BBCC-0DBC2EA7C685}" presName="hierChild2" presStyleCnt="0"/>
      <dgm:spPr/>
    </dgm:pt>
    <dgm:pt modelId="{280A07B3-52C7-C846-B474-55948AF2A80D}" type="pres">
      <dgm:prSet presAssocID="{FC31D54B-0BEC-044F-9787-1081FEF2EB8F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6EB4337-4B5A-D74C-9255-064B5D3C16D6}" type="pres">
      <dgm:prSet presAssocID="{DDC7B254-2977-D741-88EB-2969E1A03775}" presName="hierRoot2" presStyleCnt="0">
        <dgm:presLayoutVars>
          <dgm:hierBranch val="init"/>
        </dgm:presLayoutVars>
      </dgm:prSet>
      <dgm:spPr/>
    </dgm:pt>
    <dgm:pt modelId="{2329282A-5B7E-6242-A718-0BBD3F92A874}" type="pres">
      <dgm:prSet presAssocID="{DDC7B254-2977-D741-88EB-2969E1A03775}" presName="rootComposite" presStyleCnt="0"/>
      <dgm:spPr/>
    </dgm:pt>
    <dgm:pt modelId="{E73A4033-C178-1248-834E-7CDFF3517920}" type="pres">
      <dgm:prSet presAssocID="{DDC7B254-2977-D741-88EB-2969E1A03775}" presName="rootText" presStyleLbl="node2" presStyleIdx="0" presStyleCnt="2" custScaleX="65111" custScaleY="27063" custLinFactNeighborX="111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636FFD7-7ED5-0D45-B57C-D2FA8C5DB46D}" type="pres">
      <dgm:prSet presAssocID="{DDC7B254-2977-D741-88EB-2969E1A0377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1D6068D-5C5D-F944-AD4D-6307D8B6352E}" type="pres">
      <dgm:prSet presAssocID="{DDC7B254-2977-D741-88EB-2969E1A03775}" presName="hierChild4" presStyleCnt="0"/>
      <dgm:spPr/>
    </dgm:pt>
    <dgm:pt modelId="{B0FA1E64-C0CA-824C-89CA-C394DD1CC43F}" type="pres">
      <dgm:prSet presAssocID="{DDC7B254-2977-D741-88EB-2969E1A03775}" presName="hierChild5" presStyleCnt="0"/>
      <dgm:spPr/>
    </dgm:pt>
    <dgm:pt modelId="{316FE83B-78CE-9944-99A3-1D1F88B12E5A}" type="pres">
      <dgm:prSet presAssocID="{2ED246D0-1281-0342-8B5B-D9E89938D6B0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26E5D1C-7A0E-874B-AA69-F886378B2D2E}" type="pres">
      <dgm:prSet presAssocID="{85EA194C-8236-A145-BBC2-0F1A7F1009F9}" presName="hierRoot2" presStyleCnt="0">
        <dgm:presLayoutVars>
          <dgm:hierBranch val="init"/>
        </dgm:presLayoutVars>
      </dgm:prSet>
      <dgm:spPr/>
    </dgm:pt>
    <dgm:pt modelId="{19DF2D12-F85F-144C-BF68-70B18298979F}" type="pres">
      <dgm:prSet presAssocID="{85EA194C-8236-A145-BBC2-0F1A7F1009F9}" presName="rootComposite" presStyleCnt="0"/>
      <dgm:spPr/>
    </dgm:pt>
    <dgm:pt modelId="{40C87A53-3EE2-724A-B0D1-3F87E7EBBDF7}" type="pres">
      <dgm:prSet presAssocID="{85EA194C-8236-A145-BBC2-0F1A7F1009F9}" presName="rootText" presStyleLbl="node2" presStyleIdx="1" presStyleCnt="2" custScaleX="69951" custScaleY="25878" custLinFactNeighborX="42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461DAB-AA4A-9C48-989C-8AE863595F6E}" type="pres">
      <dgm:prSet presAssocID="{85EA194C-8236-A145-BBC2-0F1A7F1009F9}" presName="rootConnector" presStyleLbl="node2" presStyleIdx="1" presStyleCnt="2"/>
      <dgm:spPr/>
      <dgm:t>
        <a:bodyPr/>
        <a:lstStyle/>
        <a:p>
          <a:endParaRPr lang="en-US"/>
        </a:p>
      </dgm:t>
    </dgm:pt>
    <dgm:pt modelId="{AB097286-99EB-3E49-BF9C-38462B2923CA}" type="pres">
      <dgm:prSet presAssocID="{85EA194C-8236-A145-BBC2-0F1A7F1009F9}" presName="hierChild4" presStyleCnt="0"/>
      <dgm:spPr/>
    </dgm:pt>
    <dgm:pt modelId="{79C99DAE-2B3F-5144-9FAD-CE94A7E632D5}" type="pres">
      <dgm:prSet presAssocID="{85EA194C-8236-A145-BBC2-0F1A7F1009F9}" presName="hierChild5" presStyleCnt="0"/>
      <dgm:spPr/>
    </dgm:pt>
    <dgm:pt modelId="{61D214B8-D5C0-A941-A1FA-DA9D229C6EA9}" type="pres">
      <dgm:prSet presAssocID="{C12821B1-9949-4147-BBCC-0DBC2EA7C685}" presName="hierChild3" presStyleCnt="0"/>
      <dgm:spPr/>
    </dgm:pt>
  </dgm:ptLst>
  <dgm:cxnLst>
    <dgm:cxn modelId="{DAC639CF-184B-0D44-A74F-D469BB82EBBF}" type="presOf" srcId="{DDC7B254-2977-D741-88EB-2969E1A03775}" destId="{E73A4033-C178-1248-834E-7CDFF3517920}" srcOrd="0" destOrd="0" presId="urn:microsoft.com/office/officeart/2005/8/layout/orgChart1"/>
    <dgm:cxn modelId="{5CA2CF77-961C-7E46-BAC4-3EB98FF46386}" type="presOf" srcId="{85EA194C-8236-A145-BBC2-0F1A7F1009F9}" destId="{97461DAB-AA4A-9C48-989C-8AE863595F6E}" srcOrd="1" destOrd="0" presId="urn:microsoft.com/office/officeart/2005/8/layout/orgChart1"/>
    <dgm:cxn modelId="{4765F9F2-4EA4-BC46-9E9E-791D4680FBD6}" type="presOf" srcId="{C12821B1-9949-4147-BBCC-0DBC2EA7C685}" destId="{54D18068-3FA9-E24D-A3AF-EDD5B5669896}" srcOrd="0" destOrd="0" presId="urn:microsoft.com/office/officeart/2005/8/layout/orgChart1"/>
    <dgm:cxn modelId="{339173F5-FBCA-5540-9051-B0742F6C4650}" type="presOf" srcId="{85EA194C-8236-A145-BBC2-0F1A7F1009F9}" destId="{40C87A53-3EE2-724A-B0D1-3F87E7EBBDF7}" srcOrd="0" destOrd="0" presId="urn:microsoft.com/office/officeart/2005/8/layout/orgChart1"/>
    <dgm:cxn modelId="{8A24597A-8D87-A745-B5A3-53A4374C9C3D}" srcId="{C12821B1-9949-4147-BBCC-0DBC2EA7C685}" destId="{85EA194C-8236-A145-BBC2-0F1A7F1009F9}" srcOrd="1" destOrd="0" parTransId="{2ED246D0-1281-0342-8B5B-D9E89938D6B0}" sibTransId="{CF00F99E-72CD-224B-9168-D6C15F4F26A1}"/>
    <dgm:cxn modelId="{859CAECF-68E6-C24A-836E-EF8F092890FB}" type="presOf" srcId="{FC31D54B-0BEC-044F-9787-1081FEF2EB8F}" destId="{280A07B3-52C7-C846-B474-55948AF2A80D}" srcOrd="0" destOrd="0" presId="urn:microsoft.com/office/officeart/2005/8/layout/orgChart1"/>
    <dgm:cxn modelId="{5ABC96CC-5B48-8E48-AE0F-29BA567470CA}" type="presOf" srcId="{37B2614B-57A0-3145-9216-2328944DF584}" destId="{C1BB5167-8DD6-B14E-9633-D167D9BBBDB5}" srcOrd="0" destOrd="0" presId="urn:microsoft.com/office/officeart/2005/8/layout/orgChart1"/>
    <dgm:cxn modelId="{FE4265BB-E0AB-6645-8620-1C023DED4083}" srcId="{C12821B1-9949-4147-BBCC-0DBC2EA7C685}" destId="{DDC7B254-2977-D741-88EB-2969E1A03775}" srcOrd="0" destOrd="0" parTransId="{FC31D54B-0BEC-044F-9787-1081FEF2EB8F}" sibTransId="{E19531B3-DB5A-E546-8C0E-67A1932F5FBF}"/>
    <dgm:cxn modelId="{62AE17A2-DAB6-2F43-A6AD-4E7ECB530C8C}" type="presOf" srcId="{C12821B1-9949-4147-BBCC-0DBC2EA7C685}" destId="{71813AD7-31A8-2044-B67C-5C67FAE00E01}" srcOrd="1" destOrd="0" presId="urn:microsoft.com/office/officeart/2005/8/layout/orgChart1"/>
    <dgm:cxn modelId="{35C8D045-2B72-AA41-91C6-DB981F2F74FC}" type="presOf" srcId="{2ED246D0-1281-0342-8B5B-D9E89938D6B0}" destId="{316FE83B-78CE-9944-99A3-1D1F88B12E5A}" srcOrd="0" destOrd="0" presId="urn:microsoft.com/office/officeart/2005/8/layout/orgChart1"/>
    <dgm:cxn modelId="{100FCF56-B9EB-D442-BE46-818D1B125538}" type="presOf" srcId="{DDC7B254-2977-D741-88EB-2969E1A03775}" destId="{E636FFD7-7ED5-0D45-B57C-D2FA8C5DB46D}" srcOrd="1" destOrd="0" presId="urn:microsoft.com/office/officeart/2005/8/layout/orgChart1"/>
    <dgm:cxn modelId="{39579D45-40DC-E845-BD16-262CD5A28DAA}" srcId="{37B2614B-57A0-3145-9216-2328944DF584}" destId="{C12821B1-9949-4147-BBCC-0DBC2EA7C685}" srcOrd="0" destOrd="0" parTransId="{5C647B26-8DE0-FA48-845D-9B4FCD94E82C}" sibTransId="{7C872C0E-2194-4246-8F62-38BBCB6B468D}"/>
    <dgm:cxn modelId="{5B8F7B5E-E07E-994C-9DEE-D416C0D980DE}" type="presParOf" srcId="{C1BB5167-8DD6-B14E-9633-D167D9BBBDB5}" destId="{E201DD90-1BF5-4743-A5E8-67AED92DB70C}" srcOrd="0" destOrd="0" presId="urn:microsoft.com/office/officeart/2005/8/layout/orgChart1"/>
    <dgm:cxn modelId="{FB53B05F-0D0C-EA45-9CEA-83A0D537D4D9}" type="presParOf" srcId="{E201DD90-1BF5-4743-A5E8-67AED92DB70C}" destId="{B446B6C3-68A5-1F49-A1C3-16A79403D499}" srcOrd="0" destOrd="0" presId="urn:microsoft.com/office/officeart/2005/8/layout/orgChart1"/>
    <dgm:cxn modelId="{05C0F426-B87F-B94C-8E89-E87AF4E45233}" type="presParOf" srcId="{B446B6C3-68A5-1F49-A1C3-16A79403D499}" destId="{54D18068-3FA9-E24D-A3AF-EDD5B5669896}" srcOrd="0" destOrd="0" presId="urn:microsoft.com/office/officeart/2005/8/layout/orgChart1"/>
    <dgm:cxn modelId="{FC1290AE-1B02-2D43-9A3E-A8E755872CFE}" type="presParOf" srcId="{B446B6C3-68A5-1F49-A1C3-16A79403D499}" destId="{71813AD7-31A8-2044-B67C-5C67FAE00E01}" srcOrd="1" destOrd="0" presId="urn:microsoft.com/office/officeart/2005/8/layout/orgChart1"/>
    <dgm:cxn modelId="{644CA898-8784-244B-BB53-0105DE532B2A}" type="presParOf" srcId="{E201DD90-1BF5-4743-A5E8-67AED92DB70C}" destId="{E5B88640-50CC-FC45-A97B-FE206ED41FC7}" srcOrd="1" destOrd="0" presId="urn:microsoft.com/office/officeart/2005/8/layout/orgChart1"/>
    <dgm:cxn modelId="{5FD337ED-AEB6-404A-AFD2-C8125E5134E0}" type="presParOf" srcId="{E5B88640-50CC-FC45-A97B-FE206ED41FC7}" destId="{280A07B3-52C7-C846-B474-55948AF2A80D}" srcOrd="0" destOrd="0" presId="urn:microsoft.com/office/officeart/2005/8/layout/orgChart1"/>
    <dgm:cxn modelId="{2EAD1053-1713-2C45-9FF4-C24500FCBF87}" type="presParOf" srcId="{E5B88640-50CC-FC45-A97B-FE206ED41FC7}" destId="{A6EB4337-4B5A-D74C-9255-064B5D3C16D6}" srcOrd="1" destOrd="0" presId="urn:microsoft.com/office/officeart/2005/8/layout/orgChart1"/>
    <dgm:cxn modelId="{14C47AAF-726F-D243-B575-FAFAAB8784B4}" type="presParOf" srcId="{A6EB4337-4B5A-D74C-9255-064B5D3C16D6}" destId="{2329282A-5B7E-6242-A718-0BBD3F92A874}" srcOrd="0" destOrd="0" presId="urn:microsoft.com/office/officeart/2005/8/layout/orgChart1"/>
    <dgm:cxn modelId="{CAB1AE58-71D7-1741-B270-D55B50504D9D}" type="presParOf" srcId="{2329282A-5B7E-6242-A718-0BBD3F92A874}" destId="{E73A4033-C178-1248-834E-7CDFF3517920}" srcOrd="0" destOrd="0" presId="urn:microsoft.com/office/officeart/2005/8/layout/orgChart1"/>
    <dgm:cxn modelId="{524B5021-0585-A048-9F2D-79E308E5237D}" type="presParOf" srcId="{2329282A-5B7E-6242-A718-0BBD3F92A874}" destId="{E636FFD7-7ED5-0D45-B57C-D2FA8C5DB46D}" srcOrd="1" destOrd="0" presId="urn:microsoft.com/office/officeart/2005/8/layout/orgChart1"/>
    <dgm:cxn modelId="{FBD88C83-C4B1-E348-99F9-387D73285F12}" type="presParOf" srcId="{A6EB4337-4B5A-D74C-9255-064B5D3C16D6}" destId="{11D6068D-5C5D-F944-AD4D-6307D8B6352E}" srcOrd="1" destOrd="0" presId="urn:microsoft.com/office/officeart/2005/8/layout/orgChart1"/>
    <dgm:cxn modelId="{9FB84599-9249-7D44-AE59-2E99F1B839C7}" type="presParOf" srcId="{A6EB4337-4B5A-D74C-9255-064B5D3C16D6}" destId="{B0FA1E64-C0CA-824C-89CA-C394DD1CC43F}" srcOrd="2" destOrd="0" presId="urn:microsoft.com/office/officeart/2005/8/layout/orgChart1"/>
    <dgm:cxn modelId="{C5B9F51B-5C6D-014C-9229-DD3A3C033932}" type="presParOf" srcId="{E5B88640-50CC-FC45-A97B-FE206ED41FC7}" destId="{316FE83B-78CE-9944-99A3-1D1F88B12E5A}" srcOrd="2" destOrd="0" presId="urn:microsoft.com/office/officeart/2005/8/layout/orgChart1"/>
    <dgm:cxn modelId="{74E740F3-9CA0-5A44-ADDF-1EE451D6FD76}" type="presParOf" srcId="{E5B88640-50CC-FC45-A97B-FE206ED41FC7}" destId="{226E5D1C-7A0E-874B-AA69-F886378B2D2E}" srcOrd="3" destOrd="0" presId="urn:microsoft.com/office/officeart/2005/8/layout/orgChart1"/>
    <dgm:cxn modelId="{3FFD3B8F-DA39-914C-AB56-A4315255187E}" type="presParOf" srcId="{226E5D1C-7A0E-874B-AA69-F886378B2D2E}" destId="{19DF2D12-F85F-144C-BF68-70B18298979F}" srcOrd="0" destOrd="0" presId="urn:microsoft.com/office/officeart/2005/8/layout/orgChart1"/>
    <dgm:cxn modelId="{6BAA45C7-E2D2-884A-979F-A9D7F79912FA}" type="presParOf" srcId="{19DF2D12-F85F-144C-BF68-70B18298979F}" destId="{40C87A53-3EE2-724A-B0D1-3F87E7EBBDF7}" srcOrd="0" destOrd="0" presId="urn:microsoft.com/office/officeart/2005/8/layout/orgChart1"/>
    <dgm:cxn modelId="{9143C3BA-DD7A-7649-869E-4C1C00C5D1F8}" type="presParOf" srcId="{19DF2D12-F85F-144C-BF68-70B18298979F}" destId="{97461DAB-AA4A-9C48-989C-8AE863595F6E}" srcOrd="1" destOrd="0" presId="urn:microsoft.com/office/officeart/2005/8/layout/orgChart1"/>
    <dgm:cxn modelId="{74852A33-F46E-6F48-A30E-A667B9063D6D}" type="presParOf" srcId="{226E5D1C-7A0E-874B-AA69-F886378B2D2E}" destId="{AB097286-99EB-3E49-BF9C-38462B2923CA}" srcOrd="1" destOrd="0" presId="urn:microsoft.com/office/officeart/2005/8/layout/orgChart1"/>
    <dgm:cxn modelId="{38CF19AD-4BD1-424A-AE71-57D628D352A2}" type="presParOf" srcId="{226E5D1C-7A0E-874B-AA69-F886378B2D2E}" destId="{79C99DAE-2B3F-5144-9FAD-CE94A7E632D5}" srcOrd="2" destOrd="0" presId="urn:microsoft.com/office/officeart/2005/8/layout/orgChart1"/>
    <dgm:cxn modelId="{CAC87455-6D18-6849-B48F-6447D8FBD891}" type="presParOf" srcId="{E201DD90-1BF5-4743-A5E8-67AED92DB70C}" destId="{61D214B8-D5C0-A941-A1FA-DA9D229C6E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2614B-57A0-3145-9216-2328944DF584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821B1-9949-4147-BBCC-0DBC2EA7C685}">
      <dgm:prSet phldrT="[Text]" custT="1"/>
      <dgm:spPr/>
      <dgm:t>
        <a:bodyPr/>
        <a:lstStyle/>
        <a:p>
          <a:r>
            <a:rPr lang="en-US" sz="2400" dirty="0" smtClean="0"/>
            <a:t>Singing Quality Evaluation</a:t>
          </a:r>
          <a:endParaRPr lang="en-US" sz="2400" dirty="0"/>
        </a:p>
      </dgm:t>
    </dgm:pt>
    <dgm:pt modelId="{5C647B26-8DE0-FA48-845D-9B4FCD94E82C}" type="parTrans" cxnId="{39579D45-40DC-E845-BD16-262CD5A28DAA}">
      <dgm:prSet/>
      <dgm:spPr/>
      <dgm:t>
        <a:bodyPr/>
        <a:lstStyle/>
        <a:p>
          <a:endParaRPr lang="en-US" sz="1400"/>
        </a:p>
      </dgm:t>
    </dgm:pt>
    <dgm:pt modelId="{7C872C0E-2194-4246-8F62-38BBCB6B468D}" type="sibTrans" cxnId="{39579D45-40DC-E845-BD16-262CD5A28DAA}">
      <dgm:prSet/>
      <dgm:spPr/>
      <dgm:t>
        <a:bodyPr/>
        <a:lstStyle/>
        <a:p>
          <a:endParaRPr lang="en-US" sz="1400"/>
        </a:p>
      </dgm:t>
    </dgm:pt>
    <dgm:pt modelId="{DDC7B254-2977-D741-88EB-2969E1A03775}">
      <dgm:prSet phldrT="[Text]" custT="1"/>
      <dgm:spPr/>
      <dgm:t>
        <a:bodyPr/>
        <a:lstStyle/>
        <a:p>
          <a:r>
            <a:rPr lang="en-US" sz="2400" dirty="0" smtClean="0"/>
            <a:t>Prosody</a:t>
          </a:r>
          <a:endParaRPr lang="en-US" sz="2400" dirty="0"/>
        </a:p>
      </dgm:t>
    </dgm:pt>
    <dgm:pt modelId="{FC31D54B-0BEC-044F-9787-1081FEF2EB8F}" type="parTrans" cxnId="{FE4265BB-E0AB-6645-8620-1C023DED4083}">
      <dgm:prSet/>
      <dgm:spPr/>
      <dgm:t>
        <a:bodyPr/>
        <a:lstStyle/>
        <a:p>
          <a:endParaRPr lang="en-US" sz="1400"/>
        </a:p>
      </dgm:t>
    </dgm:pt>
    <dgm:pt modelId="{E19531B3-DB5A-E546-8C0E-67A1932F5FBF}" type="sibTrans" cxnId="{FE4265BB-E0AB-6645-8620-1C023DED4083}">
      <dgm:prSet/>
      <dgm:spPr/>
      <dgm:t>
        <a:bodyPr/>
        <a:lstStyle/>
        <a:p>
          <a:endParaRPr lang="en-US" sz="1400"/>
        </a:p>
      </dgm:t>
    </dgm:pt>
    <dgm:pt modelId="{85EA194C-8236-A145-BBC2-0F1A7F1009F9}">
      <dgm:prSet phldrT="[Text]" custT="1"/>
      <dgm:spPr/>
      <dgm:t>
        <a:bodyPr/>
        <a:lstStyle/>
        <a:p>
          <a:r>
            <a:rPr lang="en-US" sz="2400" dirty="0" smtClean="0"/>
            <a:t>Pronunciation</a:t>
          </a:r>
          <a:endParaRPr lang="en-US" sz="2400" dirty="0"/>
        </a:p>
      </dgm:t>
    </dgm:pt>
    <dgm:pt modelId="{2ED246D0-1281-0342-8B5B-D9E89938D6B0}" type="parTrans" cxnId="{8A24597A-8D87-A745-B5A3-53A4374C9C3D}">
      <dgm:prSet/>
      <dgm:spPr/>
      <dgm:t>
        <a:bodyPr/>
        <a:lstStyle/>
        <a:p>
          <a:endParaRPr lang="en-US" sz="1400"/>
        </a:p>
      </dgm:t>
    </dgm:pt>
    <dgm:pt modelId="{CF00F99E-72CD-224B-9168-D6C15F4F26A1}" type="sibTrans" cxnId="{8A24597A-8D87-A745-B5A3-53A4374C9C3D}">
      <dgm:prSet/>
      <dgm:spPr/>
      <dgm:t>
        <a:bodyPr/>
        <a:lstStyle/>
        <a:p>
          <a:endParaRPr lang="en-US" sz="1400"/>
        </a:p>
      </dgm:t>
    </dgm:pt>
    <dgm:pt modelId="{C1BB5167-8DD6-B14E-9633-D167D9BBBDB5}" type="pres">
      <dgm:prSet presAssocID="{37B2614B-57A0-3145-9216-2328944DF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201DD90-1BF5-4743-A5E8-67AED92DB70C}" type="pres">
      <dgm:prSet presAssocID="{C12821B1-9949-4147-BBCC-0DBC2EA7C685}" presName="hierRoot1" presStyleCnt="0">
        <dgm:presLayoutVars>
          <dgm:hierBranch val="init"/>
        </dgm:presLayoutVars>
      </dgm:prSet>
      <dgm:spPr/>
    </dgm:pt>
    <dgm:pt modelId="{B446B6C3-68A5-1F49-A1C3-16A79403D499}" type="pres">
      <dgm:prSet presAssocID="{C12821B1-9949-4147-BBCC-0DBC2EA7C685}" presName="rootComposite1" presStyleCnt="0"/>
      <dgm:spPr/>
    </dgm:pt>
    <dgm:pt modelId="{54D18068-3FA9-E24D-A3AF-EDD5B5669896}" type="pres">
      <dgm:prSet presAssocID="{C12821B1-9949-4147-BBCC-0DBC2EA7C685}" presName="rootText1" presStyleLbl="node0" presStyleIdx="0" presStyleCnt="1" custScaleX="70203" custScaleY="43774" custLinFactNeighborX="-273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1813AD7-31A8-2044-B67C-5C67FAE00E01}" type="pres">
      <dgm:prSet presAssocID="{C12821B1-9949-4147-BBCC-0DBC2EA7C6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B88640-50CC-FC45-A97B-FE206ED41FC7}" type="pres">
      <dgm:prSet presAssocID="{C12821B1-9949-4147-BBCC-0DBC2EA7C685}" presName="hierChild2" presStyleCnt="0"/>
      <dgm:spPr/>
    </dgm:pt>
    <dgm:pt modelId="{280A07B3-52C7-C846-B474-55948AF2A80D}" type="pres">
      <dgm:prSet presAssocID="{FC31D54B-0BEC-044F-9787-1081FEF2EB8F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6EB4337-4B5A-D74C-9255-064B5D3C16D6}" type="pres">
      <dgm:prSet presAssocID="{DDC7B254-2977-D741-88EB-2969E1A03775}" presName="hierRoot2" presStyleCnt="0">
        <dgm:presLayoutVars>
          <dgm:hierBranch val="init"/>
        </dgm:presLayoutVars>
      </dgm:prSet>
      <dgm:spPr/>
    </dgm:pt>
    <dgm:pt modelId="{2329282A-5B7E-6242-A718-0BBD3F92A874}" type="pres">
      <dgm:prSet presAssocID="{DDC7B254-2977-D741-88EB-2969E1A03775}" presName="rootComposite" presStyleCnt="0"/>
      <dgm:spPr/>
    </dgm:pt>
    <dgm:pt modelId="{E73A4033-C178-1248-834E-7CDFF3517920}" type="pres">
      <dgm:prSet presAssocID="{DDC7B254-2977-D741-88EB-2969E1A03775}" presName="rootText" presStyleLbl="node2" presStyleIdx="0" presStyleCnt="2" custScaleX="65111" custScaleY="27063" custLinFactNeighborX="111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636FFD7-7ED5-0D45-B57C-D2FA8C5DB46D}" type="pres">
      <dgm:prSet presAssocID="{DDC7B254-2977-D741-88EB-2969E1A0377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1D6068D-5C5D-F944-AD4D-6307D8B6352E}" type="pres">
      <dgm:prSet presAssocID="{DDC7B254-2977-D741-88EB-2969E1A03775}" presName="hierChild4" presStyleCnt="0"/>
      <dgm:spPr/>
    </dgm:pt>
    <dgm:pt modelId="{B0FA1E64-C0CA-824C-89CA-C394DD1CC43F}" type="pres">
      <dgm:prSet presAssocID="{DDC7B254-2977-D741-88EB-2969E1A03775}" presName="hierChild5" presStyleCnt="0"/>
      <dgm:spPr/>
    </dgm:pt>
    <dgm:pt modelId="{316FE83B-78CE-9944-99A3-1D1F88B12E5A}" type="pres">
      <dgm:prSet presAssocID="{2ED246D0-1281-0342-8B5B-D9E89938D6B0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26E5D1C-7A0E-874B-AA69-F886378B2D2E}" type="pres">
      <dgm:prSet presAssocID="{85EA194C-8236-A145-BBC2-0F1A7F1009F9}" presName="hierRoot2" presStyleCnt="0">
        <dgm:presLayoutVars>
          <dgm:hierBranch val="init"/>
        </dgm:presLayoutVars>
      </dgm:prSet>
      <dgm:spPr/>
    </dgm:pt>
    <dgm:pt modelId="{19DF2D12-F85F-144C-BF68-70B18298979F}" type="pres">
      <dgm:prSet presAssocID="{85EA194C-8236-A145-BBC2-0F1A7F1009F9}" presName="rootComposite" presStyleCnt="0"/>
      <dgm:spPr/>
    </dgm:pt>
    <dgm:pt modelId="{40C87A53-3EE2-724A-B0D1-3F87E7EBBDF7}" type="pres">
      <dgm:prSet presAssocID="{85EA194C-8236-A145-BBC2-0F1A7F1009F9}" presName="rootText" presStyleLbl="node2" presStyleIdx="1" presStyleCnt="2" custScaleX="79954" custScaleY="25878" custLinFactNeighborX="42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461DAB-AA4A-9C48-989C-8AE863595F6E}" type="pres">
      <dgm:prSet presAssocID="{85EA194C-8236-A145-BBC2-0F1A7F1009F9}" presName="rootConnector" presStyleLbl="node2" presStyleIdx="1" presStyleCnt="2"/>
      <dgm:spPr/>
      <dgm:t>
        <a:bodyPr/>
        <a:lstStyle/>
        <a:p>
          <a:endParaRPr lang="en-US"/>
        </a:p>
      </dgm:t>
    </dgm:pt>
    <dgm:pt modelId="{AB097286-99EB-3E49-BF9C-38462B2923CA}" type="pres">
      <dgm:prSet presAssocID="{85EA194C-8236-A145-BBC2-0F1A7F1009F9}" presName="hierChild4" presStyleCnt="0"/>
      <dgm:spPr/>
    </dgm:pt>
    <dgm:pt modelId="{79C99DAE-2B3F-5144-9FAD-CE94A7E632D5}" type="pres">
      <dgm:prSet presAssocID="{85EA194C-8236-A145-BBC2-0F1A7F1009F9}" presName="hierChild5" presStyleCnt="0"/>
      <dgm:spPr/>
    </dgm:pt>
    <dgm:pt modelId="{61D214B8-D5C0-A941-A1FA-DA9D229C6EA9}" type="pres">
      <dgm:prSet presAssocID="{C12821B1-9949-4147-BBCC-0DBC2EA7C685}" presName="hierChild3" presStyleCnt="0"/>
      <dgm:spPr/>
    </dgm:pt>
  </dgm:ptLst>
  <dgm:cxnLst>
    <dgm:cxn modelId="{8A24597A-8D87-A745-B5A3-53A4374C9C3D}" srcId="{C12821B1-9949-4147-BBCC-0DBC2EA7C685}" destId="{85EA194C-8236-A145-BBC2-0F1A7F1009F9}" srcOrd="1" destOrd="0" parTransId="{2ED246D0-1281-0342-8B5B-D9E89938D6B0}" sibTransId="{CF00F99E-72CD-224B-9168-D6C15F4F26A1}"/>
    <dgm:cxn modelId="{2B287B7B-E7ED-3740-9875-8796DA44E343}" type="presOf" srcId="{85EA194C-8236-A145-BBC2-0F1A7F1009F9}" destId="{97461DAB-AA4A-9C48-989C-8AE863595F6E}" srcOrd="1" destOrd="0" presId="urn:microsoft.com/office/officeart/2005/8/layout/orgChart1"/>
    <dgm:cxn modelId="{5C3ADAD5-B9F9-B544-8F1B-4504ED249A8F}" type="presOf" srcId="{DDC7B254-2977-D741-88EB-2969E1A03775}" destId="{E636FFD7-7ED5-0D45-B57C-D2FA8C5DB46D}" srcOrd="1" destOrd="0" presId="urn:microsoft.com/office/officeart/2005/8/layout/orgChart1"/>
    <dgm:cxn modelId="{188E937D-2310-5941-A855-5629E81051D3}" type="presOf" srcId="{FC31D54B-0BEC-044F-9787-1081FEF2EB8F}" destId="{280A07B3-52C7-C846-B474-55948AF2A80D}" srcOrd="0" destOrd="0" presId="urn:microsoft.com/office/officeart/2005/8/layout/orgChart1"/>
    <dgm:cxn modelId="{CC4F39EB-0884-C149-947E-9DF118BE2A27}" type="presOf" srcId="{C12821B1-9949-4147-BBCC-0DBC2EA7C685}" destId="{71813AD7-31A8-2044-B67C-5C67FAE00E01}" srcOrd="1" destOrd="0" presId="urn:microsoft.com/office/officeart/2005/8/layout/orgChart1"/>
    <dgm:cxn modelId="{FE4265BB-E0AB-6645-8620-1C023DED4083}" srcId="{C12821B1-9949-4147-BBCC-0DBC2EA7C685}" destId="{DDC7B254-2977-D741-88EB-2969E1A03775}" srcOrd="0" destOrd="0" parTransId="{FC31D54B-0BEC-044F-9787-1081FEF2EB8F}" sibTransId="{E19531B3-DB5A-E546-8C0E-67A1932F5FBF}"/>
    <dgm:cxn modelId="{39579D45-40DC-E845-BD16-262CD5A28DAA}" srcId="{37B2614B-57A0-3145-9216-2328944DF584}" destId="{C12821B1-9949-4147-BBCC-0DBC2EA7C685}" srcOrd="0" destOrd="0" parTransId="{5C647B26-8DE0-FA48-845D-9B4FCD94E82C}" sibTransId="{7C872C0E-2194-4246-8F62-38BBCB6B468D}"/>
    <dgm:cxn modelId="{F61A0020-12FD-9F4A-B6E6-1CB22485ACA7}" type="presOf" srcId="{37B2614B-57A0-3145-9216-2328944DF584}" destId="{C1BB5167-8DD6-B14E-9633-D167D9BBBDB5}" srcOrd="0" destOrd="0" presId="urn:microsoft.com/office/officeart/2005/8/layout/orgChart1"/>
    <dgm:cxn modelId="{D288AD2C-6CE3-ED47-AFA7-5BD7EDEB3ECE}" type="presOf" srcId="{2ED246D0-1281-0342-8B5B-D9E89938D6B0}" destId="{316FE83B-78CE-9944-99A3-1D1F88B12E5A}" srcOrd="0" destOrd="0" presId="urn:microsoft.com/office/officeart/2005/8/layout/orgChart1"/>
    <dgm:cxn modelId="{617B5B4F-8EB7-104A-9630-5865E6ED7E80}" type="presOf" srcId="{85EA194C-8236-A145-BBC2-0F1A7F1009F9}" destId="{40C87A53-3EE2-724A-B0D1-3F87E7EBBDF7}" srcOrd="0" destOrd="0" presId="urn:microsoft.com/office/officeart/2005/8/layout/orgChart1"/>
    <dgm:cxn modelId="{B16CCA59-846D-BB4A-A326-5F8364FCC69D}" type="presOf" srcId="{C12821B1-9949-4147-BBCC-0DBC2EA7C685}" destId="{54D18068-3FA9-E24D-A3AF-EDD5B5669896}" srcOrd="0" destOrd="0" presId="urn:microsoft.com/office/officeart/2005/8/layout/orgChart1"/>
    <dgm:cxn modelId="{98E7D9E8-4E82-7644-B93E-F5FFAA209BC9}" type="presOf" srcId="{DDC7B254-2977-D741-88EB-2969E1A03775}" destId="{E73A4033-C178-1248-834E-7CDFF3517920}" srcOrd="0" destOrd="0" presId="urn:microsoft.com/office/officeart/2005/8/layout/orgChart1"/>
    <dgm:cxn modelId="{9042CF44-5C55-D848-9311-593733D90EBB}" type="presParOf" srcId="{C1BB5167-8DD6-B14E-9633-D167D9BBBDB5}" destId="{E201DD90-1BF5-4743-A5E8-67AED92DB70C}" srcOrd="0" destOrd="0" presId="urn:microsoft.com/office/officeart/2005/8/layout/orgChart1"/>
    <dgm:cxn modelId="{D3BCCFAE-E3E7-4949-B806-ECD44632492A}" type="presParOf" srcId="{E201DD90-1BF5-4743-A5E8-67AED92DB70C}" destId="{B446B6C3-68A5-1F49-A1C3-16A79403D499}" srcOrd="0" destOrd="0" presId="urn:microsoft.com/office/officeart/2005/8/layout/orgChart1"/>
    <dgm:cxn modelId="{5E779A91-14DF-EE4C-BE74-E9C8F2C398B1}" type="presParOf" srcId="{B446B6C3-68A5-1F49-A1C3-16A79403D499}" destId="{54D18068-3FA9-E24D-A3AF-EDD5B5669896}" srcOrd="0" destOrd="0" presId="urn:microsoft.com/office/officeart/2005/8/layout/orgChart1"/>
    <dgm:cxn modelId="{8194BF06-CBE3-0E40-9580-D016CE15F63B}" type="presParOf" srcId="{B446B6C3-68A5-1F49-A1C3-16A79403D499}" destId="{71813AD7-31A8-2044-B67C-5C67FAE00E01}" srcOrd="1" destOrd="0" presId="urn:microsoft.com/office/officeart/2005/8/layout/orgChart1"/>
    <dgm:cxn modelId="{ED01C596-0849-7F4A-8F9C-55233714F6CB}" type="presParOf" srcId="{E201DD90-1BF5-4743-A5E8-67AED92DB70C}" destId="{E5B88640-50CC-FC45-A97B-FE206ED41FC7}" srcOrd="1" destOrd="0" presId="urn:microsoft.com/office/officeart/2005/8/layout/orgChart1"/>
    <dgm:cxn modelId="{8B1181E2-30F1-B044-AF2E-624E2BC04369}" type="presParOf" srcId="{E5B88640-50CC-FC45-A97B-FE206ED41FC7}" destId="{280A07B3-52C7-C846-B474-55948AF2A80D}" srcOrd="0" destOrd="0" presId="urn:microsoft.com/office/officeart/2005/8/layout/orgChart1"/>
    <dgm:cxn modelId="{42F0778C-1265-7F47-9E6B-9C053AF050ED}" type="presParOf" srcId="{E5B88640-50CC-FC45-A97B-FE206ED41FC7}" destId="{A6EB4337-4B5A-D74C-9255-064B5D3C16D6}" srcOrd="1" destOrd="0" presId="urn:microsoft.com/office/officeart/2005/8/layout/orgChart1"/>
    <dgm:cxn modelId="{7116680B-8EAD-F84D-B007-AF372A0068D6}" type="presParOf" srcId="{A6EB4337-4B5A-D74C-9255-064B5D3C16D6}" destId="{2329282A-5B7E-6242-A718-0BBD3F92A874}" srcOrd="0" destOrd="0" presId="urn:microsoft.com/office/officeart/2005/8/layout/orgChart1"/>
    <dgm:cxn modelId="{39F5FEE6-C448-F646-BFF5-76196AB6FD74}" type="presParOf" srcId="{2329282A-5B7E-6242-A718-0BBD3F92A874}" destId="{E73A4033-C178-1248-834E-7CDFF3517920}" srcOrd="0" destOrd="0" presId="urn:microsoft.com/office/officeart/2005/8/layout/orgChart1"/>
    <dgm:cxn modelId="{4A00E54D-37EE-3B49-9D85-B3D309D5E9B4}" type="presParOf" srcId="{2329282A-5B7E-6242-A718-0BBD3F92A874}" destId="{E636FFD7-7ED5-0D45-B57C-D2FA8C5DB46D}" srcOrd="1" destOrd="0" presId="urn:microsoft.com/office/officeart/2005/8/layout/orgChart1"/>
    <dgm:cxn modelId="{F25C7A69-88AC-ED4D-8299-D48A82EAD2A8}" type="presParOf" srcId="{A6EB4337-4B5A-D74C-9255-064B5D3C16D6}" destId="{11D6068D-5C5D-F944-AD4D-6307D8B6352E}" srcOrd="1" destOrd="0" presId="urn:microsoft.com/office/officeart/2005/8/layout/orgChart1"/>
    <dgm:cxn modelId="{6AD1C2C9-A546-C341-B8F5-C063372484C8}" type="presParOf" srcId="{A6EB4337-4B5A-D74C-9255-064B5D3C16D6}" destId="{B0FA1E64-C0CA-824C-89CA-C394DD1CC43F}" srcOrd="2" destOrd="0" presId="urn:microsoft.com/office/officeart/2005/8/layout/orgChart1"/>
    <dgm:cxn modelId="{3F3BFFBC-E92F-194F-B30D-64A57E442C03}" type="presParOf" srcId="{E5B88640-50CC-FC45-A97B-FE206ED41FC7}" destId="{316FE83B-78CE-9944-99A3-1D1F88B12E5A}" srcOrd="2" destOrd="0" presId="urn:microsoft.com/office/officeart/2005/8/layout/orgChart1"/>
    <dgm:cxn modelId="{BA5D4240-4FD3-4647-8376-B8E83B54F026}" type="presParOf" srcId="{E5B88640-50CC-FC45-A97B-FE206ED41FC7}" destId="{226E5D1C-7A0E-874B-AA69-F886378B2D2E}" srcOrd="3" destOrd="0" presId="urn:microsoft.com/office/officeart/2005/8/layout/orgChart1"/>
    <dgm:cxn modelId="{05861AF3-32B9-1746-9936-F80DD2C0853B}" type="presParOf" srcId="{226E5D1C-7A0E-874B-AA69-F886378B2D2E}" destId="{19DF2D12-F85F-144C-BF68-70B18298979F}" srcOrd="0" destOrd="0" presId="urn:microsoft.com/office/officeart/2005/8/layout/orgChart1"/>
    <dgm:cxn modelId="{DCA55AF8-7052-3F42-8BEB-A2C8180F76FF}" type="presParOf" srcId="{19DF2D12-F85F-144C-BF68-70B18298979F}" destId="{40C87A53-3EE2-724A-B0D1-3F87E7EBBDF7}" srcOrd="0" destOrd="0" presId="urn:microsoft.com/office/officeart/2005/8/layout/orgChart1"/>
    <dgm:cxn modelId="{BEEC35AF-2381-034E-8E43-AE0CFD3283F7}" type="presParOf" srcId="{19DF2D12-F85F-144C-BF68-70B18298979F}" destId="{97461DAB-AA4A-9C48-989C-8AE863595F6E}" srcOrd="1" destOrd="0" presId="urn:microsoft.com/office/officeart/2005/8/layout/orgChart1"/>
    <dgm:cxn modelId="{6BCBB052-D74D-A34C-8290-962073510500}" type="presParOf" srcId="{226E5D1C-7A0E-874B-AA69-F886378B2D2E}" destId="{AB097286-99EB-3E49-BF9C-38462B2923CA}" srcOrd="1" destOrd="0" presId="urn:microsoft.com/office/officeart/2005/8/layout/orgChart1"/>
    <dgm:cxn modelId="{4B92C4B9-EF20-FD4B-A79B-5E217B92B12A}" type="presParOf" srcId="{226E5D1C-7A0E-874B-AA69-F886378B2D2E}" destId="{79C99DAE-2B3F-5144-9FAD-CE94A7E632D5}" srcOrd="2" destOrd="0" presId="urn:microsoft.com/office/officeart/2005/8/layout/orgChart1"/>
    <dgm:cxn modelId="{28BC7F37-7CC7-784D-BF3D-8FFB22D00863}" type="presParOf" srcId="{E201DD90-1BF5-4743-A5E8-67AED92DB70C}" destId="{61D214B8-D5C0-A941-A1FA-DA9D229C6E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B2614B-57A0-3145-9216-2328944DF584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821B1-9949-4147-BBCC-0DBC2EA7C685}">
      <dgm:prSet phldrT="[Text]" custT="1"/>
      <dgm:spPr/>
      <dgm:t>
        <a:bodyPr/>
        <a:lstStyle/>
        <a:p>
          <a:r>
            <a:rPr lang="en-US" sz="2400" dirty="0" smtClean="0"/>
            <a:t>Singing Quality Evaluation</a:t>
          </a:r>
          <a:endParaRPr lang="en-US" sz="2400" dirty="0"/>
        </a:p>
      </dgm:t>
    </dgm:pt>
    <dgm:pt modelId="{5C647B26-8DE0-FA48-845D-9B4FCD94E82C}" type="parTrans" cxnId="{39579D45-40DC-E845-BD16-262CD5A28DAA}">
      <dgm:prSet/>
      <dgm:spPr/>
      <dgm:t>
        <a:bodyPr/>
        <a:lstStyle/>
        <a:p>
          <a:endParaRPr lang="en-US" sz="1400"/>
        </a:p>
      </dgm:t>
    </dgm:pt>
    <dgm:pt modelId="{7C872C0E-2194-4246-8F62-38BBCB6B468D}" type="sibTrans" cxnId="{39579D45-40DC-E845-BD16-262CD5A28DAA}">
      <dgm:prSet/>
      <dgm:spPr/>
      <dgm:t>
        <a:bodyPr/>
        <a:lstStyle/>
        <a:p>
          <a:endParaRPr lang="en-US" sz="1400"/>
        </a:p>
      </dgm:t>
    </dgm:pt>
    <dgm:pt modelId="{DDC7B254-2977-D741-88EB-2969E1A03775}">
      <dgm:prSet phldrT="[Text]" custT="1"/>
      <dgm:spPr/>
      <dgm:t>
        <a:bodyPr/>
        <a:lstStyle/>
        <a:p>
          <a:r>
            <a:rPr lang="en-US" sz="2400" dirty="0" smtClean="0"/>
            <a:t>Prosody</a:t>
          </a:r>
          <a:endParaRPr lang="en-US" sz="2400" dirty="0"/>
        </a:p>
      </dgm:t>
    </dgm:pt>
    <dgm:pt modelId="{FC31D54B-0BEC-044F-9787-1081FEF2EB8F}" type="parTrans" cxnId="{FE4265BB-E0AB-6645-8620-1C023DED4083}">
      <dgm:prSet/>
      <dgm:spPr/>
      <dgm:t>
        <a:bodyPr/>
        <a:lstStyle/>
        <a:p>
          <a:endParaRPr lang="en-US" sz="1400"/>
        </a:p>
      </dgm:t>
    </dgm:pt>
    <dgm:pt modelId="{E19531B3-DB5A-E546-8C0E-67A1932F5FBF}" type="sibTrans" cxnId="{FE4265BB-E0AB-6645-8620-1C023DED4083}">
      <dgm:prSet/>
      <dgm:spPr/>
      <dgm:t>
        <a:bodyPr/>
        <a:lstStyle/>
        <a:p>
          <a:endParaRPr lang="en-US" sz="1400"/>
        </a:p>
      </dgm:t>
    </dgm:pt>
    <dgm:pt modelId="{85EA194C-8236-A145-BBC2-0F1A7F1009F9}">
      <dgm:prSet phldrT="[Text]" custT="1"/>
      <dgm:spPr/>
      <dgm:t>
        <a:bodyPr/>
        <a:lstStyle/>
        <a:p>
          <a:r>
            <a:rPr lang="en-US" sz="2400" dirty="0" smtClean="0"/>
            <a:t>Pronunciation</a:t>
          </a:r>
          <a:endParaRPr lang="en-US" sz="2400" dirty="0"/>
        </a:p>
      </dgm:t>
    </dgm:pt>
    <dgm:pt modelId="{2ED246D0-1281-0342-8B5B-D9E89938D6B0}" type="parTrans" cxnId="{8A24597A-8D87-A745-B5A3-53A4374C9C3D}">
      <dgm:prSet/>
      <dgm:spPr/>
      <dgm:t>
        <a:bodyPr/>
        <a:lstStyle/>
        <a:p>
          <a:endParaRPr lang="en-US" sz="1400"/>
        </a:p>
      </dgm:t>
    </dgm:pt>
    <dgm:pt modelId="{CF00F99E-72CD-224B-9168-D6C15F4F26A1}" type="sibTrans" cxnId="{8A24597A-8D87-A745-B5A3-53A4374C9C3D}">
      <dgm:prSet/>
      <dgm:spPr/>
      <dgm:t>
        <a:bodyPr/>
        <a:lstStyle/>
        <a:p>
          <a:endParaRPr lang="en-US" sz="1400"/>
        </a:p>
      </dgm:t>
    </dgm:pt>
    <dgm:pt modelId="{C1BB5167-8DD6-B14E-9633-D167D9BBBDB5}" type="pres">
      <dgm:prSet presAssocID="{37B2614B-57A0-3145-9216-2328944DF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201DD90-1BF5-4743-A5E8-67AED92DB70C}" type="pres">
      <dgm:prSet presAssocID="{C12821B1-9949-4147-BBCC-0DBC2EA7C685}" presName="hierRoot1" presStyleCnt="0">
        <dgm:presLayoutVars>
          <dgm:hierBranch val="init"/>
        </dgm:presLayoutVars>
      </dgm:prSet>
      <dgm:spPr/>
    </dgm:pt>
    <dgm:pt modelId="{B446B6C3-68A5-1F49-A1C3-16A79403D499}" type="pres">
      <dgm:prSet presAssocID="{C12821B1-9949-4147-BBCC-0DBC2EA7C685}" presName="rootComposite1" presStyleCnt="0"/>
      <dgm:spPr/>
    </dgm:pt>
    <dgm:pt modelId="{54D18068-3FA9-E24D-A3AF-EDD5B5669896}" type="pres">
      <dgm:prSet presAssocID="{C12821B1-9949-4147-BBCC-0DBC2EA7C685}" presName="rootText1" presStyleLbl="node0" presStyleIdx="0" presStyleCnt="1" custScaleX="70203" custScaleY="43774" custLinFactNeighborX="-273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1813AD7-31A8-2044-B67C-5C67FAE00E01}" type="pres">
      <dgm:prSet presAssocID="{C12821B1-9949-4147-BBCC-0DBC2EA7C6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B88640-50CC-FC45-A97B-FE206ED41FC7}" type="pres">
      <dgm:prSet presAssocID="{C12821B1-9949-4147-BBCC-0DBC2EA7C685}" presName="hierChild2" presStyleCnt="0"/>
      <dgm:spPr/>
    </dgm:pt>
    <dgm:pt modelId="{280A07B3-52C7-C846-B474-55948AF2A80D}" type="pres">
      <dgm:prSet presAssocID="{FC31D54B-0BEC-044F-9787-1081FEF2EB8F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6EB4337-4B5A-D74C-9255-064B5D3C16D6}" type="pres">
      <dgm:prSet presAssocID="{DDC7B254-2977-D741-88EB-2969E1A03775}" presName="hierRoot2" presStyleCnt="0">
        <dgm:presLayoutVars>
          <dgm:hierBranch val="init"/>
        </dgm:presLayoutVars>
      </dgm:prSet>
      <dgm:spPr/>
    </dgm:pt>
    <dgm:pt modelId="{2329282A-5B7E-6242-A718-0BBD3F92A874}" type="pres">
      <dgm:prSet presAssocID="{DDC7B254-2977-D741-88EB-2969E1A03775}" presName="rootComposite" presStyleCnt="0"/>
      <dgm:spPr/>
    </dgm:pt>
    <dgm:pt modelId="{E73A4033-C178-1248-834E-7CDFF3517920}" type="pres">
      <dgm:prSet presAssocID="{DDC7B254-2977-D741-88EB-2969E1A03775}" presName="rootText" presStyleLbl="node2" presStyleIdx="0" presStyleCnt="2" custScaleX="65111" custScaleY="27063" custLinFactNeighborX="111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636FFD7-7ED5-0D45-B57C-D2FA8C5DB46D}" type="pres">
      <dgm:prSet presAssocID="{DDC7B254-2977-D741-88EB-2969E1A0377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1D6068D-5C5D-F944-AD4D-6307D8B6352E}" type="pres">
      <dgm:prSet presAssocID="{DDC7B254-2977-D741-88EB-2969E1A03775}" presName="hierChild4" presStyleCnt="0"/>
      <dgm:spPr/>
    </dgm:pt>
    <dgm:pt modelId="{B0FA1E64-C0CA-824C-89CA-C394DD1CC43F}" type="pres">
      <dgm:prSet presAssocID="{DDC7B254-2977-D741-88EB-2969E1A03775}" presName="hierChild5" presStyleCnt="0"/>
      <dgm:spPr/>
    </dgm:pt>
    <dgm:pt modelId="{316FE83B-78CE-9944-99A3-1D1F88B12E5A}" type="pres">
      <dgm:prSet presAssocID="{2ED246D0-1281-0342-8B5B-D9E89938D6B0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26E5D1C-7A0E-874B-AA69-F886378B2D2E}" type="pres">
      <dgm:prSet presAssocID="{85EA194C-8236-A145-BBC2-0F1A7F1009F9}" presName="hierRoot2" presStyleCnt="0">
        <dgm:presLayoutVars>
          <dgm:hierBranch val="init"/>
        </dgm:presLayoutVars>
      </dgm:prSet>
      <dgm:spPr/>
    </dgm:pt>
    <dgm:pt modelId="{19DF2D12-F85F-144C-BF68-70B18298979F}" type="pres">
      <dgm:prSet presAssocID="{85EA194C-8236-A145-BBC2-0F1A7F1009F9}" presName="rootComposite" presStyleCnt="0"/>
      <dgm:spPr/>
    </dgm:pt>
    <dgm:pt modelId="{40C87A53-3EE2-724A-B0D1-3F87E7EBBDF7}" type="pres">
      <dgm:prSet presAssocID="{85EA194C-8236-A145-BBC2-0F1A7F1009F9}" presName="rootText" presStyleLbl="node2" presStyleIdx="1" presStyleCnt="2" custScaleX="79954" custScaleY="25878" custLinFactNeighborX="42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461DAB-AA4A-9C48-989C-8AE863595F6E}" type="pres">
      <dgm:prSet presAssocID="{85EA194C-8236-A145-BBC2-0F1A7F1009F9}" presName="rootConnector" presStyleLbl="node2" presStyleIdx="1" presStyleCnt="2"/>
      <dgm:spPr/>
      <dgm:t>
        <a:bodyPr/>
        <a:lstStyle/>
        <a:p>
          <a:endParaRPr lang="en-US"/>
        </a:p>
      </dgm:t>
    </dgm:pt>
    <dgm:pt modelId="{AB097286-99EB-3E49-BF9C-38462B2923CA}" type="pres">
      <dgm:prSet presAssocID="{85EA194C-8236-A145-BBC2-0F1A7F1009F9}" presName="hierChild4" presStyleCnt="0"/>
      <dgm:spPr/>
    </dgm:pt>
    <dgm:pt modelId="{79C99DAE-2B3F-5144-9FAD-CE94A7E632D5}" type="pres">
      <dgm:prSet presAssocID="{85EA194C-8236-A145-BBC2-0F1A7F1009F9}" presName="hierChild5" presStyleCnt="0"/>
      <dgm:spPr/>
    </dgm:pt>
    <dgm:pt modelId="{61D214B8-D5C0-A941-A1FA-DA9D229C6EA9}" type="pres">
      <dgm:prSet presAssocID="{C12821B1-9949-4147-BBCC-0DBC2EA7C685}" presName="hierChild3" presStyleCnt="0"/>
      <dgm:spPr/>
    </dgm:pt>
  </dgm:ptLst>
  <dgm:cxnLst>
    <dgm:cxn modelId="{F0AC191B-585E-F64D-AFBC-0C2979843B01}" type="presOf" srcId="{85EA194C-8236-A145-BBC2-0F1A7F1009F9}" destId="{40C87A53-3EE2-724A-B0D1-3F87E7EBBDF7}" srcOrd="0" destOrd="0" presId="urn:microsoft.com/office/officeart/2005/8/layout/orgChart1"/>
    <dgm:cxn modelId="{13A72904-EBFB-4449-AB38-6D6519F0BBF3}" type="presOf" srcId="{85EA194C-8236-A145-BBC2-0F1A7F1009F9}" destId="{97461DAB-AA4A-9C48-989C-8AE863595F6E}" srcOrd="1" destOrd="0" presId="urn:microsoft.com/office/officeart/2005/8/layout/orgChart1"/>
    <dgm:cxn modelId="{4E559C84-B22E-7E49-9883-04760E88CEDB}" type="presOf" srcId="{DDC7B254-2977-D741-88EB-2969E1A03775}" destId="{E636FFD7-7ED5-0D45-B57C-D2FA8C5DB46D}" srcOrd="1" destOrd="0" presId="urn:microsoft.com/office/officeart/2005/8/layout/orgChart1"/>
    <dgm:cxn modelId="{8A24597A-8D87-A745-B5A3-53A4374C9C3D}" srcId="{C12821B1-9949-4147-BBCC-0DBC2EA7C685}" destId="{85EA194C-8236-A145-BBC2-0F1A7F1009F9}" srcOrd="1" destOrd="0" parTransId="{2ED246D0-1281-0342-8B5B-D9E89938D6B0}" sibTransId="{CF00F99E-72CD-224B-9168-D6C15F4F26A1}"/>
    <dgm:cxn modelId="{A1361DAB-1DF6-934E-9CF3-56CAD83F3DBC}" type="presOf" srcId="{C12821B1-9949-4147-BBCC-0DBC2EA7C685}" destId="{71813AD7-31A8-2044-B67C-5C67FAE00E01}" srcOrd="1" destOrd="0" presId="urn:microsoft.com/office/officeart/2005/8/layout/orgChart1"/>
    <dgm:cxn modelId="{2BEEF208-6F60-2149-8CA0-5C6BAE9AA1DD}" type="presOf" srcId="{2ED246D0-1281-0342-8B5B-D9E89938D6B0}" destId="{316FE83B-78CE-9944-99A3-1D1F88B12E5A}" srcOrd="0" destOrd="0" presId="urn:microsoft.com/office/officeart/2005/8/layout/orgChart1"/>
    <dgm:cxn modelId="{1CC94D1C-BACE-084A-94C8-AD741600E0E8}" type="presOf" srcId="{C12821B1-9949-4147-BBCC-0DBC2EA7C685}" destId="{54D18068-3FA9-E24D-A3AF-EDD5B5669896}" srcOrd="0" destOrd="0" presId="urn:microsoft.com/office/officeart/2005/8/layout/orgChart1"/>
    <dgm:cxn modelId="{FE4265BB-E0AB-6645-8620-1C023DED4083}" srcId="{C12821B1-9949-4147-BBCC-0DBC2EA7C685}" destId="{DDC7B254-2977-D741-88EB-2969E1A03775}" srcOrd="0" destOrd="0" parTransId="{FC31D54B-0BEC-044F-9787-1081FEF2EB8F}" sibTransId="{E19531B3-DB5A-E546-8C0E-67A1932F5FBF}"/>
    <dgm:cxn modelId="{D03F67C6-EC80-894A-ABF6-189E664B8B2D}" type="presOf" srcId="{37B2614B-57A0-3145-9216-2328944DF584}" destId="{C1BB5167-8DD6-B14E-9633-D167D9BBBDB5}" srcOrd="0" destOrd="0" presId="urn:microsoft.com/office/officeart/2005/8/layout/orgChart1"/>
    <dgm:cxn modelId="{EDCD2127-A951-A843-A02F-4C80DA838BC6}" type="presOf" srcId="{FC31D54B-0BEC-044F-9787-1081FEF2EB8F}" destId="{280A07B3-52C7-C846-B474-55948AF2A80D}" srcOrd="0" destOrd="0" presId="urn:microsoft.com/office/officeart/2005/8/layout/orgChart1"/>
    <dgm:cxn modelId="{39579D45-40DC-E845-BD16-262CD5A28DAA}" srcId="{37B2614B-57A0-3145-9216-2328944DF584}" destId="{C12821B1-9949-4147-BBCC-0DBC2EA7C685}" srcOrd="0" destOrd="0" parTransId="{5C647B26-8DE0-FA48-845D-9B4FCD94E82C}" sibTransId="{7C872C0E-2194-4246-8F62-38BBCB6B468D}"/>
    <dgm:cxn modelId="{453FA580-1C79-3D46-AD8F-B8E075A0AEC1}" type="presOf" srcId="{DDC7B254-2977-D741-88EB-2969E1A03775}" destId="{E73A4033-C178-1248-834E-7CDFF3517920}" srcOrd="0" destOrd="0" presId="urn:microsoft.com/office/officeart/2005/8/layout/orgChart1"/>
    <dgm:cxn modelId="{977C2C15-9358-414E-B4C2-BD4824D4D8C3}" type="presParOf" srcId="{C1BB5167-8DD6-B14E-9633-D167D9BBBDB5}" destId="{E201DD90-1BF5-4743-A5E8-67AED92DB70C}" srcOrd="0" destOrd="0" presId="urn:microsoft.com/office/officeart/2005/8/layout/orgChart1"/>
    <dgm:cxn modelId="{856E914B-19D4-8D40-A5BC-194DA25B1B45}" type="presParOf" srcId="{E201DD90-1BF5-4743-A5E8-67AED92DB70C}" destId="{B446B6C3-68A5-1F49-A1C3-16A79403D499}" srcOrd="0" destOrd="0" presId="urn:microsoft.com/office/officeart/2005/8/layout/orgChart1"/>
    <dgm:cxn modelId="{5D2F8C39-26AA-5444-955D-74FA2DA3A996}" type="presParOf" srcId="{B446B6C3-68A5-1F49-A1C3-16A79403D499}" destId="{54D18068-3FA9-E24D-A3AF-EDD5B5669896}" srcOrd="0" destOrd="0" presId="urn:microsoft.com/office/officeart/2005/8/layout/orgChart1"/>
    <dgm:cxn modelId="{C3C81788-A850-0048-8F3C-ED9DC5C301D5}" type="presParOf" srcId="{B446B6C3-68A5-1F49-A1C3-16A79403D499}" destId="{71813AD7-31A8-2044-B67C-5C67FAE00E01}" srcOrd="1" destOrd="0" presId="urn:microsoft.com/office/officeart/2005/8/layout/orgChart1"/>
    <dgm:cxn modelId="{9F9CF158-167F-9A48-BAE9-74CE15044766}" type="presParOf" srcId="{E201DD90-1BF5-4743-A5E8-67AED92DB70C}" destId="{E5B88640-50CC-FC45-A97B-FE206ED41FC7}" srcOrd="1" destOrd="0" presId="urn:microsoft.com/office/officeart/2005/8/layout/orgChart1"/>
    <dgm:cxn modelId="{F2E8ECFE-A036-B646-A99E-2B6C9E598ACA}" type="presParOf" srcId="{E5B88640-50CC-FC45-A97B-FE206ED41FC7}" destId="{280A07B3-52C7-C846-B474-55948AF2A80D}" srcOrd="0" destOrd="0" presId="urn:microsoft.com/office/officeart/2005/8/layout/orgChart1"/>
    <dgm:cxn modelId="{B16796B3-E70E-744B-847D-AD4AC3BC0177}" type="presParOf" srcId="{E5B88640-50CC-FC45-A97B-FE206ED41FC7}" destId="{A6EB4337-4B5A-D74C-9255-064B5D3C16D6}" srcOrd="1" destOrd="0" presId="urn:microsoft.com/office/officeart/2005/8/layout/orgChart1"/>
    <dgm:cxn modelId="{A4D77E3C-897F-6444-996E-21E3932BC1B8}" type="presParOf" srcId="{A6EB4337-4B5A-D74C-9255-064B5D3C16D6}" destId="{2329282A-5B7E-6242-A718-0BBD3F92A874}" srcOrd="0" destOrd="0" presId="urn:microsoft.com/office/officeart/2005/8/layout/orgChart1"/>
    <dgm:cxn modelId="{F8F523FE-2D43-4B44-AD3E-5A86FCAC2857}" type="presParOf" srcId="{2329282A-5B7E-6242-A718-0BBD3F92A874}" destId="{E73A4033-C178-1248-834E-7CDFF3517920}" srcOrd="0" destOrd="0" presId="urn:microsoft.com/office/officeart/2005/8/layout/orgChart1"/>
    <dgm:cxn modelId="{E131EFC0-7966-DD4F-A13A-F8D3D5F881C5}" type="presParOf" srcId="{2329282A-5B7E-6242-A718-0BBD3F92A874}" destId="{E636FFD7-7ED5-0D45-B57C-D2FA8C5DB46D}" srcOrd="1" destOrd="0" presId="urn:microsoft.com/office/officeart/2005/8/layout/orgChart1"/>
    <dgm:cxn modelId="{A12482CA-F5AF-5841-9845-4D5B05A85CB6}" type="presParOf" srcId="{A6EB4337-4B5A-D74C-9255-064B5D3C16D6}" destId="{11D6068D-5C5D-F944-AD4D-6307D8B6352E}" srcOrd="1" destOrd="0" presId="urn:microsoft.com/office/officeart/2005/8/layout/orgChart1"/>
    <dgm:cxn modelId="{496CA7BA-7AC9-E942-A372-4D0E41D7F1C6}" type="presParOf" srcId="{A6EB4337-4B5A-D74C-9255-064B5D3C16D6}" destId="{B0FA1E64-C0CA-824C-89CA-C394DD1CC43F}" srcOrd="2" destOrd="0" presId="urn:microsoft.com/office/officeart/2005/8/layout/orgChart1"/>
    <dgm:cxn modelId="{4B8A2590-54C4-7C41-B4ED-8F8E411E2C5D}" type="presParOf" srcId="{E5B88640-50CC-FC45-A97B-FE206ED41FC7}" destId="{316FE83B-78CE-9944-99A3-1D1F88B12E5A}" srcOrd="2" destOrd="0" presId="urn:microsoft.com/office/officeart/2005/8/layout/orgChart1"/>
    <dgm:cxn modelId="{3D7C5DF7-2D04-494E-8D0E-312B4593A5EB}" type="presParOf" srcId="{E5B88640-50CC-FC45-A97B-FE206ED41FC7}" destId="{226E5D1C-7A0E-874B-AA69-F886378B2D2E}" srcOrd="3" destOrd="0" presId="urn:microsoft.com/office/officeart/2005/8/layout/orgChart1"/>
    <dgm:cxn modelId="{F4DF6F9F-7DB5-1E4B-9E3E-202F79964E63}" type="presParOf" srcId="{226E5D1C-7A0E-874B-AA69-F886378B2D2E}" destId="{19DF2D12-F85F-144C-BF68-70B18298979F}" srcOrd="0" destOrd="0" presId="urn:microsoft.com/office/officeart/2005/8/layout/orgChart1"/>
    <dgm:cxn modelId="{D3911ED5-5E33-AA45-BECE-3CD81D351294}" type="presParOf" srcId="{19DF2D12-F85F-144C-BF68-70B18298979F}" destId="{40C87A53-3EE2-724A-B0D1-3F87E7EBBDF7}" srcOrd="0" destOrd="0" presId="urn:microsoft.com/office/officeart/2005/8/layout/orgChart1"/>
    <dgm:cxn modelId="{B5A1B21B-6B98-304D-8B72-6CCCB12CDCE5}" type="presParOf" srcId="{19DF2D12-F85F-144C-BF68-70B18298979F}" destId="{97461DAB-AA4A-9C48-989C-8AE863595F6E}" srcOrd="1" destOrd="0" presId="urn:microsoft.com/office/officeart/2005/8/layout/orgChart1"/>
    <dgm:cxn modelId="{30B38213-52EF-A648-9889-35BE8A00FFD3}" type="presParOf" srcId="{226E5D1C-7A0E-874B-AA69-F886378B2D2E}" destId="{AB097286-99EB-3E49-BF9C-38462B2923CA}" srcOrd="1" destOrd="0" presId="urn:microsoft.com/office/officeart/2005/8/layout/orgChart1"/>
    <dgm:cxn modelId="{79B6395B-71FB-AF45-8337-D79ADA1BEC2B}" type="presParOf" srcId="{226E5D1C-7A0E-874B-AA69-F886378B2D2E}" destId="{79C99DAE-2B3F-5144-9FAD-CE94A7E632D5}" srcOrd="2" destOrd="0" presId="urn:microsoft.com/office/officeart/2005/8/layout/orgChart1"/>
    <dgm:cxn modelId="{1C1BBD01-7DF6-6E4D-A7B7-9F72884F8C55}" type="presParOf" srcId="{E201DD90-1BF5-4743-A5E8-67AED92DB70C}" destId="{61D214B8-D5C0-A941-A1FA-DA9D229C6E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B2614B-57A0-3145-9216-2328944DF584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821B1-9949-4147-BBCC-0DBC2EA7C685}">
      <dgm:prSet phldrT="[Text]" custT="1"/>
      <dgm:spPr/>
      <dgm:t>
        <a:bodyPr/>
        <a:lstStyle/>
        <a:p>
          <a:r>
            <a:rPr lang="en-US" sz="2400" dirty="0" smtClean="0"/>
            <a:t>Singing Quality Evaluation</a:t>
          </a:r>
          <a:endParaRPr lang="en-US" sz="2400" dirty="0"/>
        </a:p>
      </dgm:t>
    </dgm:pt>
    <dgm:pt modelId="{5C647B26-8DE0-FA48-845D-9B4FCD94E82C}" type="parTrans" cxnId="{39579D45-40DC-E845-BD16-262CD5A28DAA}">
      <dgm:prSet/>
      <dgm:spPr/>
      <dgm:t>
        <a:bodyPr/>
        <a:lstStyle/>
        <a:p>
          <a:endParaRPr lang="en-US" sz="1400"/>
        </a:p>
      </dgm:t>
    </dgm:pt>
    <dgm:pt modelId="{7C872C0E-2194-4246-8F62-38BBCB6B468D}" type="sibTrans" cxnId="{39579D45-40DC-E845-BD16-262CD5A28DAA}">
      <dgm:prSet/>
      <dgm:spPr/>
      <dgm:t>
        <a:bodyPr/>
        <a:lstStyle/>
        <a:p>
          <a:endParaRPr lang="en-US" sz="1400"/>
        </a:p>
      </dgm:t>
    </dgm:pt>
    <dgm:pt modelId="{DDC7B254-2977-D741-88EB-2969E1A03775}">
      <dgm:prSet phldrT="[Text]" custT="1"/>
      <dgm:spPr/>
      <dgm:t>
        <a:bodyPr/>
        <a:lstStyle/>
        <a:p>
          <a:r>
            <a:rPr lang="en-US" sz="2400" dirty="0" smtClean="0"/>
            <a:t>Prosody</a:t>
          </a:r>
          <a:endParaRPr lang="en-US" sz="2400" dirty="0"/>
        </a:p>
      </dgm:t>
    </dgm:pt>
    <dgm:pt modelId="{FC31D54B-0BEC-044F-9787-1081FEF2EB8F}" type="parTrans" cxnId="{FE4265BB-E0AB-6645-8620-1C023DED4083}">
      <dgm:prSet/>
      <dgm:spPr/>
      <dgm:t>
        <a:bodyPr/>
        <a:lstStyle/>
        <a:p>
          <a:endParaRPr lang="en-US" sz="1400"/>
        </a:p>
      </dgm:t>
    </dgm:pt>
    <dgm:pt modelId="{E19531B3-DB5A-E546-8C0E-67A1932F5FBF}" type="sibTrans" cxnId="{FE4265BB-E0AB-6645-8620-1C023DED4083}">
      <dgm:prSet/>
      <dgm:spPr/>
      <dgm:t>
        <a:bodyPr/>
        <a:lstStyle/>
        <a:p>
          <a:endParaRPr lang="en-US" sz="1400"/>
        </a:p>
      </dgm:t>
    </dgm:pt>
    <dgm:pt modelId="{85EA194C-8236-A145-BBC2-0F1A7F1009F9}">
      <dgm:prSet phldrT="[Text]" custT="1"/>
      <dgm:spPr/>
      <dgm:t>
        <a:bodyPr/>
        <a:lstStyle/>
        <a:p>
          <a:r>
            <a:rPr lang="en-US" sz="2400" dirty="0" smtClean="0"/>
            <a:t>Pronunciation</a:t>
          </a:r>
          <a:endParaRPr lang="en-US" sz="2400" dirty="0"/>
        </a:p>
      </dgm:t>
    </dgm:pt>
    <dgm:pt modelId="{2ED246D0-1281-0342-8B5B-D9E89938D6B0}" type="parTrans" cxnId="{8A24597A-8D87-A745-B5A3-53A4374C9C3D}">
      <dgm:prSet/>
      <dgm:spPr/>
      <dgm:t>
        <a:bodyPr/>
        <a:lstStyle/>
        <a:p>
          <a:endParaRPr lang="en-US" sz="1400"/>
        </a:p>
      </dgm:t>
    </dgm:pt>
    <dgm:pt modelId="{CF00F99E-72CD-224B-9168-D6C15F4F26A1}" type="sibTrans" cxnId="{8A24597A-8D87-A745-B5A3-53A4374C9C3D}">
      <dgm:prSet/>
      <dgm:spPr/>
      <dgm:t>
        <a:bodyPr/>
        <a:lstStyle/>
        <a:p>
          <a:endParaRPr lang="en-US" sz="1400"/>
        </a:p>
      </dgm:t>
    </dgm:pt>
    <dgm:pt modelId="{C1BB5167-8DD6-B14E-9633-D167D9BBBDB5}" type="pres">
      <dgm:prSet presAssocID="{37B2614B-57A0-3145-9216-2328944DF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201DD90-1BF5-4743-A5E8-67AED92DB70C}" type="pres">
      <dgm:prSet presAssocID="{C12821B1-9949-4147-BBCC-0DBC2EA7C685}" presName="hierRoot1" presStyleCnt="0">
        <dgm:presLayoutVars>
          <dgm:hierBranch val="init"/>
        </dgm:presLayoutVars>
      </dgm:prSet>
      <dgm:spPr/>
    </dgm:pt>
    <dgm:pt modelId="{B446B6C3-68A5-1F49-A1C3-16A79403D499}" type="pres">
      <dgm:prSet presAssocID="{C12821B1-9949-4147-BBCC-0DBC2EA7C685}" presName="rootComposite1" presStyleCnt="0"/>
      <dgm:spPr/>
    </dgm:pt>
    <dgm:pt modelId="{54D18068-3FA9-E24D-A3AF-EDD5B5669896}" type="pres">
      <dgm:prSet presAssocID="{C12821B1-9949-4147-BBCC-0DBC2EA7C685}" presName="rootText1" presStyleLbl="node0" presStyleIdx="0" presStyleCnt="1" custScaleX="70203" custScaleY="43774" custLinFactNeighborX="-273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1813AD7-31A8-2044-B67C-5C67FAE00E01}" type="pres">
      <dgm:prSet presAssocID="{C12821B1-9949-4147-BBCC-0DBC2EA7C6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B88640-50CC-FC45-A97B-FE206ED41FC7}" type="pres">
      <dgm:prSet presAssocID="{C12821B1-9949-4147-BBCC-0DBC2EA7C685}" presName="hierChild2" presStyleCnt="0"/>
      <dgm:spPr/>
    </dgm:pt>
    <dgm:pt modelId="{280A07B3-52C7-C846-B474-55948AF2A80D}" type="pres">
      <dgm:prSet presAssocID="{FC31D54B-0BEC-044F-9787-1081FEF2EB8F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6EB4337-4B5A-D74C-9255-064B5D3C16D6}" type="pres">
      <dgm:prSet presAssocID="{DDC7B254-2977-D741-88EB-2969E1A03775}" presName="hierRoot2" presStyleCnt="0">
        <dgm:presLayoutVars>
          <dgm:hierBranch val="init"/>
        </dgm:presLayoutVars>
      </dgm:prSet>
      <dgm:spPr/>
    </dgm:pt>
    <dgm:pt modelId="{2329282A-5B7E-6242-A718-0BBD3F92A874}" type="pres">
      <dgm:prSet presAssocID="{DDC7B254-2977-D741-88EB-2969E1A03775}" presName="rootComposite" presStyleCnt="0"/>
      <dgm:spPr/>
    </dgm:pt>
    <dgm:pt modelId="{E73A4033-C178-1248-834E-7CDFF3517920}" type="pres">
      <dgm:prSet presAssocID="{DDC7B254-2977-D741-88EB-2969E1A03775}" presName="rootText" presStyleLbl="node2" presStyleIdx="0" presStyleCnt="2" custScaleX="65111" custScaleY="27063" custLinFactNeighborX="111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636FFD7-7ED5-0D45-B57C-D2FA8C5DB46D}" type="pres">
      <dgm:prSet presAssocID="{DDC7B254-2977-D741-88EB-2969E1A0377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1D6068D-5C5D-F944-AD4D-6307D8B6352E}" type="pres">
      <dgm:prSet presAssocID="{DDC7B254-2977-D741-88EB-2969E1A03775}" presName="hierChild4" presStyleCnt="0"/>
      <dgm:spPr/>
    </dgm:pt>
    <dgm:pt modelId="{B0FA1E64-C0CA-824C-89CA-C394DD1CC43F}" type="pres">
      <dgm:prSet presAssocID="{DDC7B254-2977-D741-88EB-2969E1A03775}" presName="hierChild5" presStyleCnt="0"/>
      <dgm:spPr/>
    </dgm:pt>
    <dgm:pt modelId="{316FE83B-78CE-9944-99A3-1D1F88B12E5A}" type="pres">
      <dgm:prSet presAssocID="{2ED246D0-1281-0342-8B5B-D9E89938D6B0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26E5D1C-7A0E-874B-AA69-F886378B2D2E}" type="pres">
      <dgm:prSet presAssocID="{85EA194C-8236-A145-BBC2-0F1A7F1009F9}" presName="hierRoot2" presStyleCnt="0">
        <dgm:presLayoutVars>
          <dgm:hierBranch val="init"/>
        </dgm:presLayoutVars>
      </dgm:prSet>
      <dgm:spPr/>
    </dgm:pt>
    <dgm:pt modelId="{19DF2D12-F85F-144C-BF68-70B18298979F}" type="pres">
      <dgm:prSet presAssocID="{85EA194C-8236-A145-BBC2-0F1A7F1009F9}" presName="rootComposite" presStyleCnt="0"/>
      <dgm:spPr/>
    </dgm:pt>
    <dgm:pt modelId="{40C87A53-3EE2-724A-B0D1-3F87E7EBBDF7}" type="pres">
      <dgm:prSet presAssocID="{85EA194C-8236-A145-BBC2-0F1A7F1009F9}" presName="rootText" presStyleLbl="node2" presStyleIdx="1" presStyleCnt="2" custScaleX="79954" custScaleY="25878" custLinFactNeighborX="42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461DAB-AA4A-9C48-989C-8AE863595F6E}" type="pres">
      <dgm:prSet presAssocID="{85EA194C-8236-A145-BBC2-0F1A7F1009F9}" presName="rootConnector" presStyleLbl="node2" presStyleIdx="1" presStyleCnt="2"/>
      <dgm:spPr/>
      <dgm:t>
        <a:bodyPr/>
        <a:lstStyle/>
        <a:p>
          <a:endParaRPr lang="en-US"/>
        </a:p>
      </dgm:t>
    </dgm:pt>
    <dgm:pt modelId="{AB097286-99EB-3E49-BF9C-38462B2923CA}" type="pres">
      <dgm:prSet presAssocID="{85EA194C-8236-A145-BBC2-0F1A7F1009F9}" presName="hierChild4" presStyleCnt="0"/>
      <dgm:spPr/>
    </dgm:pt>
    <dgm:pt modelId="{79C99DAE-2B3F-5144-9FAD-CE94A7E632D5}" type="pres">
      <dgm:prSet presAssocID="{85EA194C-8236-A145-BBC2-0F1A7F1009F9}" presName="hierChild5" presStyleCnt="0"/>
      <dgm:spPr/>
    </dgm:pt>
    <dgm:pt modelId="{61D214B8-D5C0-A941-A1FA-DA9D229C6EA9}" type="pres">
      <dgm:prSet presAssocID="{C12821B1-9949-4147-BBCC-0DBC2EA7C685}" presName="hierChild3" presStyleCnt="0"/>
      <dgm:spPr/>
    </dgm:pt>
  </dgm:ptLst>
  <dgm:cxnLst>
    <dgm:cxn modelId="{68BDCC38-3CB5-754C-83E9-6BBBB7A5663E}" type="presOf" srcId="{85EA194C-8236-A145-BBC2-0F1A7F1009F9}" destId="{40C87A53-3EE2-724A-B0D1-3F87E7EBBDF7}" srcOrd="0" destOrd="0" presId="urn:microsoft.com/office/officeart/2005/8/layout/orgChart1"/>
    <dgm:cxn modelId="{8AAE73AE-9EF7-2D49-BC02-6AE37F6DF988}" type="presOf" srcId="{2ED246D0-1281-0342-8B5B-D9E89938D6B0}" destId="{316FE83B-78CE-9944-99A3-1D1F88B12E5A}" srcOrd="0" destOrd="0" presId="urn:microsoft.com/office/officeart/2005/8/layout/orgChart1"/>
    <dgm:cxn modelId="{8A24597A-8D87-A745-B5A3-53A4374C9C3D}" srcId="{C12821B1-9949-4147-BBCC-0DBC2EA7C685}" destId="{85EA194C-8236-A145-BBC2-0F1A7F1009F9}" srcOrd="1" destOrd="0" parTransId="{2ED246D0-1281-0342-8B5B-D9E89938D6B0}" sibTransId="{CF00F99E-72CD-224B-9168-D6C15F4F26A1}"/>
    <dgm:cxn modelId="{2E8D8963-45B4-C741-BEEA-70E3F2E7AA9D}" type="presOf" srcId="{DDC7B254-2977-D741-88EB-2969E1A03775}" destId="{E636FFD7-7ED5-0D45-B57C-D2FA8C5DB46D}" srcOrd="1" destOrd="0" presId="urn:microsoft.com/office/officeart/2005/8/layout/orgChart1"/>
    <dgm:cxn modelId="{FE4265BB-E0AB-6645-8620-1C023DED4083}" srcId="{C12821B1-9949-4147-BBCC-0DBC2EA7C685}" destId="{DDC7B254-2977-D741-88EB-2969E1A03775}" srcOrd="0" destOrd="0" parTransId="{FC31D54B-0BEC-044F-9787-1081FEF2EB8F}" sibTransId="{E19531B3-DB5A-E546-8C0E-67A1932F5FBF}"/>
    <dgm:cxn modelId="{2331260E-2D43-4641-ACFF-E78881C4CCC3}" type="presOf" srcId="{85EA194C-8236-A145-BBC2-0F1A7F1009F9}" destId="{97461DAB-AA4A-9C48-989C-8AE863595F6E}" srcOrd="1" destOrd="0" presId="urn:microsoft.com/office/officeart/2005/8/layout/orgChart1"/>
    <dgm:cxn modelId="{7A02D6DC-8F46-8844-B471-7EA00F57F058}" type="presOf" srcId="{DDC7B254-2977-D741-88EB-2969E1A03775}" destId="{E73A4033-C178-1248-834E-7CDFF3517920}" srcOrd="0" destOrd="0" presId="urn:microsoft.com/office/officeart/2005/8/layout/orgChart1"/>
    <dgm:cxn modelId="{E0EA43F8-446E-7A44-88F8-209518B661E0}" type="presOf" srcId="{C12821B1-9949-4147-BBCC-0DBC2EA7C685}" destId="{71813AD7-31A8-2044-B67C-5C67FAE00E01}" srcOrd="1" destOrd="0" presId="urn:microsoft.com/office/officeart/2005/8/layout/orgChart1"/>
    <dgm:cxn modelId="{39579D45-40DC-E845-BD16-262CD5A28DAA}" srcId="{37B2614B-57A0-3145-9216-2328944DF584}" destId="{C12821B1-9949-4147-BBCC-0DBC2EA7C685}" srcOrd="0" destOrd="0" parTransId="{5C647B26-8DE0-FA48-845D-9B4FCD94E82C}" sibTransId="{7C872C0E-2194-4246-8F62-38BBCB6B468D}"/>
    <dgm:cxn modelId="{1F2DAA8D-6D57-5647-954F-5EAA54340926}" type="presOf" srcId="{C12821B1-9949-4147-BBCC-0DBC2EA7C685}" destId="{54D18068-3FA9-E24D-A3AF-EDD5B5669896}" srcOrd="0" destOrd="0" presId="urn:microsoft.com/office/officeart/2005/8/layout/orgChart1"/>
    <dgm:cxn modelId="{7BE01958-0D6D-3D47-AD82-0B11081B4BFE}" type="presOf" srcId="{37B2614B-57A0-3145-9216-2328944DF584}" destId="{C1BB5167-8DD6-B14E-9633-D167D9BBBDB5}" srcOrd="0" destOrd="0" presId="urn:microsoft.com/office/officeart/2005/8/layout/orgChart1"/>
    <dgm:cxn modelId="{DB2A3BBF-7249-D14D-B2B4-83F9AD7A0F4F}" type="presOf" srcId="{FC31D54B-0BEC-044F-9787-1081FEF2EB8F}" destId="{280A07B3-52C7-C846-B474-55948AF2A80D}" srcOrd="0" destOrd="0" presId="urn:microsoft.com/office/officeart/2005/8/layout/orgChart1"/>
    <dgm:cxn modelId="{8E77C00E-B68F-D74F-9BA4-EB0E72529C17}" type="presParOf" srcId="{C1BB5167-8DD6-B14E-9633-D167D9BBBDB5}" destId="{E201DD90-1BF5-4743-A5E8-67AED92DB70C}" srcOrd="0" destOrd="0" presId="urn:microsoft.com/office/officeart/2005/8/layout/orgChart1"/>
    <dgm:cxn modelId="{CBC7180F-930D-0B4F-A22E-C5A5245FD58B}" type="presParOf" srcId="{E201DD90-1BF5-4743-A5E8-67AED92DB70C}" destId="{B446B6C3-68A5-1F49-A1C3-16A79403D499}" srcOrd="0" destOrd="0" presId="urn:microsoft.com/office/officeart/2005/8/layout/orgChart1"/>
    <dgm:cxn modelId="{2D57A137-9FDB-744B-B6E0-87419EB64C36}" type="presParOf" srcId="{B446B6C3-68A5-1F49-A1C3-16A79403D499}" destId="{54D18068-3FA9-E24D-A3AF-EDD5B5669896}" srcOrd="0" destOrd="0" presId="urn:microsoft.com/office/officeart/2005/8/layout/orgChart1"/>
    <dgm:cxn modelId="{242D9DC8-3872-3D42-8438-9CF059126B06}" type="presParOf" srcId="{B446B6C3-68A5-1F49-A1C3-16A79403D499}" destId="{71813AD7-31A8-2044-B67C-5C67FAE00E01}" srcOrd="1" destOrd="0" presId="urn:microsoft.com/office/officeart/2005/8/layout/orgChart1"/>
    <dgm:cxn modelId="{809EBCFA-A8BC-B24A-9815-DBB9F02858F4}" type="presParOf" srcId="{E201DD90-1BF5-4743-A5E8-67AED92DB70C}" destId="{E5B88640-50CC-FC45-A97B-FE206ED41FC7}" srcOrd="1" destOrd="0" presId="urn:microsoft.com/office/officeart/2005/8/layout/orgChart1"/>
    <dgm:cxn modelId="{6565EF43-07B8-A044-A79E-5A6CB4B1F67F}" type="presParOf" srcId="{E5B88640-50CC-FC45-A97B-FE206ED41FC7}" destId="{280A07B3-52C7-C846-B474-55948AF2A80D}" srcOrd="0" destOrd="0" presId="urn:microsoft.com/office/officeart/2005/8/layout/orgChart1"/>
    <dgm:cxn modelId="{B60048BB-A8C9-F642-8329-4179DAF5031D}" type="presParOf" srcId="{E5B88640-50CC-FC45-A97B-FE206ED41FC7}" destId="{A6EB4337-4B5A-D74C-9255-064B5D3C16D6}" srcOrd="1" destOrd="0" presId="urn:microsoft.com/office/officeart/2005/8/layout/orgChart1"/>
    <dgm:cxn modelId="{468E637D-DE60-7E41-B504-2250755C251B}" type="presParOf" srcId="{A6EB4337-4B5A-D74C-9255-064B5D3C16D6}" destId="{2329282A-5B7E-6242-A718-0BBD3F92A874}" srcOrd="0" destOrd="0" presId="urn:microsoft.com/office/officeart/2005/8/layout/orgChart1"/>
    <dgm:cxn modelId="{9A9436B2-3272-884C-8487-28947CF4CC70}" type="presParOf" srcId="{2329282A-5B7E-6242-A718-0BBD3F92A874}" destId="{E73A4033-C178-1248-834E-7CDFF3517920}" srcOrd="0" destOrd="0" presId="urn:microsoft.com/office/officeart/2005/8/layout/orgChart1"/>
    <dgm:cxn modelId="{0AAA1B68-F9CE-6F4C-91ED-5596F508E499}" type="presParOf" srcId="{2329282A-5B7E-6242-A718-0BBD3F92A874}" destId="{E636FFD7-7ED5-0D45-B57C-D2FA8C5DB46D}" srcOrd="1" destOrd="0" presId="urn:microsoft.com/office/officeart/2005/8/layout/orgChart1"/>
    <dgm:cxn modelId="{EDC5E778-65A8-CA48-B3E1-1075CF2124E1}" type="presParOf" srcId="{A6EB4337-4B5A-D74C-9255-064B5D3C16D6}" destId="{11D6068D-5C5D-F944-AD4D-6307D8B6352E}" srcOrd="1" destOrd="0" presId="urn:microsoft.com/office/officeart/2005/8/layout/orgChart1"/>
    <dgm:cxn modelId="{AAEFF4C7-C0D5-F64A-BF8F-F4F1114AB180}" type="presParOf" srcId="{A6EB4337-4B5A-D74C-9255-064B5D3C16D6}" destId="{B0FA1E64-C0CA-824C-89CA-C394DD1CC43F}" srcOrd="2" destOrd="0" presId="urn:microsoft.com/office/officeart/2005/8/layout/orgChart1"/>
    <dgm:cxn modelId="{16F5480E-2799-5D4A-A216-906C12060A15}" type="presParOf" srcId="{E5B88640-50CC-FC45-A97B-FE206ED41FC7}" destId="{316FE83B-78CE-9944-99A3-1D1F88B12E5A}" srcOrd="2" destOrd="0" presId="urn:microsoft.com/office/officeart/2005/8/layout/orgChart1"/>
    <dgm:cxn modelId="{9948F8BB-988C-614B-B2D9-2682D91F7E4E}" type="presParOf" srcId="{E5B88640-50CC-FC45-A97B-FE206ED41FC7}" destId="{226E5D1C-7A0E-874B-AA69-F886378B2D2E}" srcOrd="3" destOrd="0" presId="urn:microsoft.com/office/officeart/2005/8/layout/orgChart1"/>
    <dgm:cxn modelId="{24D09687-1E74-AA47-819D-EA14A5E482C9}" type="presParOf" srcId="{226E5D1C-7A0E-874B-AA69-F886378B2D2E}" destId="{19DF2D12-F85F-144C-BF68-70B18298979F}" srcOrd="0" destOrd="0" presId="urn:microsoft.com/office/officeart/2005/8/layout/orgChart1"/>
    <dgm:cxn modelId="{8716C09E-82AD-F24A-9B09-8F3B2826E86F}" type="presParOf" srcId="{19DF2D12-F85F-144C-BF68-70B18298979F}" destId="{40C87A53-3EE2-724A-B0D1-3F87E7EBBDF7}" srcOrd="0" destOrd="0" presId="urn:microsoft.com/office/officeart/2005/8/layout/orgChart1"/>
    <dgm:cxn modelId="{06F52E44-700B-4649-8A87-36E1605B9650}" type="presParOf" srcId="{19DF2D12-F85F-144C-BF68-70B18298979F}" destId="{97461DAB-AA4A-9C48-989C-8AE863595F6E}" srcOrd="1" destOrd="0" presId="urn:microsoft.com/office/officeart/2005/8/layout/orgChart1"/>
    <dgm:cxn modelId="{DE1763AA-25E4-254C-AA89-A6E3312BCAA1}" type="presParOf" srcId="{226E5D1C-7A0E-874B-AA69-F886378B2D2E}" destId="{AB097286-99EB-3E49-BF9C-38462B2923CA}" srcOrd="1" destOrd="0" presId="urn:microsoft.com/office/officeart/2005/8/layout/orgChart1"/>
    <dgm:cxn modelId="{26B5A4FA-6596-4D49-83BB-A89AE29BDA88}" type="presParOf" srcId="{226E5D1C-7A0E-874B-AA69-F886378B2D2E}" destId="{79C99DAE-2B3F-5144-9FAD-CE94A7E632D5}" srcOrd="2" destOrd="0" presId="urn:microsoft.com/office/officeart/2005/8/layout/orgChart1"/>
    <dgm:cxn modelId="{CB7644C4-5597-C944-A2F1-33ADD7516995}" type="presParOf" srcId="{E201DD90-1BF5-4743-A5E8-67AED92DB70C}" destId="{61D214B8-D5C0-A941-A1FA-DA9D229C6E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B2614B-57A0-3145-9216-2328944DF584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821B1-9949-4147-BBCC-0DBC2EA7C685}">
      <dgm:prSet phldrT="[Text]" custT="1"/>
      <dgm:spPr/>
      <dgm:t>
        <a:bodyPr/>
        <a:lstStyle/>
        <a:p>
          <a:r>
            <a:rPr lang="en-US" sz="2400" dirty="0" smtClean="0"/>
            <a:t>Singing Quality Evaluation</a:t>
          </a:r>
          <a:endParaRPr lang="en-US" sz="2400" dirty="0"/>
        </a:p>
      </dgm:t>
    </dgm:pt>
    <dgm:pt modelId="{5C647B26-8DE0-FA48-845D-9B4FCD94E82C}" type="parTrans" cxnId="{39579D45-40DC-E845-BD16-262CD5A28DAA}">
      <dgm:prSet/>
      <dgm:spPr/>
      <dgm:t>
        <a:bodyPr/>
        <a:lstStyle/>
        <a:p>
          <a:endParaRPr lang="en-US" sz="1400"/>
        </a:p>
      </dgm:t>
    </dgm:pt>
    <dgm:pt modelId="{7C872C0E-2194-4246-8F62-38BBCB6B468D}" type="sibTrans" cxnId="{39579D45-40DC-E845-BD16-262CD5A28DAA}">
      <dgm:prSet/>
      <dgm:spPr/>
      <dgm:t>
        <a:bodyPr/>
        <a:lstStyle/>
        <a:p>
          <a:endParaRPr lang="en-US" sz="1400"/>
        </a:p>
      </dgm:t>
    </dgm:pt>
    <dgm:pt modelId="{DDC7B254-2977-D741-88EB-2969E1A03775}">
      <dgm:prSet phldrT="[Text]" custT="1"/>
      <dgm:spPr/>
      <dgm:t>
        <a:bodyPr/>
        <a:lstStyle/>
        <a:p>
          <a:r>
            <a:rPr lang="en-US" sz="2400" dirty="0" smtClean="0"/>
            <a:t>Prosody</a:t>
          </a:r>
          <a:endParaRPr lang="en-US" sz="2400" dirty="0"/>
        </a:p>
      </dgm:t>
    </dgm:pt>
    <dgm:pt modelId="{FC31D54B-0BEC-044F-9787-1081FEF2EB8F}" type="parTrans" cxnId="{FE4265BB-E0AB-6645-8620-1C023DED4083}">
      <dgm:prSet/>
      <dgm:spPr/>
      <dgm:t>
        <a:bodyPr/>
        <a:lstStyle/>
        <a:p>
          <a:endParaRPr lang="en-US" sz="1400"/>
        </a:p>
      </dgm:t>
    </dgm:pt>
    <dgm:pt modelId="{E19531B3-DB5A-E546-8C0E-67A1932F5FBF}" type="sibTrans" cxnId="{FE4265BB-E0AB-6645-8620-1C023DED4083}">
      <dgm:prSet/>
      <dgm:spPr/>
      <dgm:t>
        <a:bodyPr/>
        <a:lstStyle/>
        <a:p>
          <a:endParaRPr lang="en-US" sz="1400"/>
        </a:p>
      </dgm:t>
    </dgm:pt>
    <dgm:pt modelId="{85EA194C-8236-A145-BBC2-0F1A7F1009F9}">
      <dgm:prSet phldrT="[Text]" custT="1"/>
      <dgm:spPr/>
      <dgm:t>
        <a:bodyPr/>
        <a:lstStyle/>
        <a:p>
          <a:r>
            <a:rPr lang="en-US" sz="2400" dirty="0" smtClean="0"/>
            <a:t>Pronunciation</a:t>
          </a:r>
          <a:endParaRPr lang="en-US" sz="2400" dirty="0"/>
        </a:p>
      </dgm:t>
    </dgm:pt>
    <dgm:pt modelId="{2ED246D0-1281-0342-8B5B-D9E89938D6B0}" type="parTrans" cxnId="{8A24597A-8D87-A745-B5A3-53A4374C9C3D}">
      <dgm:prSet/>
      <dgm:spPr/>
      <dgm:t>
        <a:bodyPr/>
        <a:lstStyle/>
        <a:p>
          <a:endParaRPr lang="en-US" sz="1400"/>
        </a:p>
      </dgm:t>
    </dgm:pt>
    <dgm:pt modelId="{CF00F99E-72CD-224B-9168-D6C15F4F26A1}" type="sibTrans" cxnId="{8A24597A-8D87-A745-B5A3-53A4374C9C3D}">
      <dgm:prSet/>
      <dgm:spPr/>
      <dgm:t>
        <a:bodyPr/>
        <a:lstStyle/>
        <a:p>
          <a:endParaRPr lang="en-US" sz="1400"/>
        </a:p>
      </dgm:t>
    </dgm:pt>
    <dgm:pt modelId="{C1BB5167-8DD6-B14E-9633-D167D9BBBDB5}" type="pres">
      <dgm:prSet presAssocID="{37B2614B-57A0-3145-9216-2328944DF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201DD90-1BF5-4743-A5E8-67AED92DB70C}" type="pres">
      <dgm:prSet presAssocID="{C12821B1-9949-4147-BBCC-0DBC2EA7C685}" presName="hierRoot1" presStyleCnt="0">
        <dgm:presLayoutVars>
          <dgm:hierBranch val="init"/>
        </dgm:presLayoutVars>
      </dgm:prSet>
      <dgm:spPr/>
    </dgm:pt>
    <dgm:pt modelId="{B446B6C3-68A5-1F49-A1C3-16A79403D499}" type="pres">
      <dgm:prSet presAssocID="{C12821B1-9949-4147-BBCC-0DBC2EA7C685}" presName="rootComposite1" presStyleCnt="0"/>
      <dgm:spPr/>
    </dgm:pt>
    <dgm:pt modelId="{54D18068-3FA9-E24D-A3AF-EDD5B5669896}" type="pres">
      <dgm:prSet presAssocID="{C12821B1-9949-4147-BBCC-0DBC2EA7C685}" presName="rootText1" presStyleLbl="node0" presStyleIdx="0" presStyleCnt="1" custScaleX="70203" custScaleY="43774" custLinFactNeighborX="-273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1813AD7-31A8-2044-B67C-5C67FAE00E01}" type="pres">
      <dgm:prSet presAssocID="{C12821B1-9949-4147-BBCC-0DBC2EA7C6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B88640-50CC-FC45-A97B-FE206ED41FC7}" type="pres">
      <dgm:prSet presAssocID="{C12821B1-9949-4147-BBCC-0DBC2EA7C685}" presName="hierChild2" presStyleCnt="0"/>
      <dgm:spPr/>
    </dgm:pt>
    <dgm:pt modelId="{280A07B3-52C7-C846-B474-55948AF2A80D}" type="pres">
      <dgm:prSet presAssocID="{FC31D54B-0BEC-044F-9787-1081FEF2EB8F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6EB4337-4B5A-D74C-9255-064B5D3C16D6}" type="pres">
      <dgm:prSet presAssocID="{DDC7B254-2977-D741-88EB-2969E1A03775}" presName="hierRoot2" presStyleCnt="0">
        <dgm:presLayoutVars>
          <dgm:hierBranch val="init"/>
        </dgm:presLayoutVars>
      </dgm:prSet>
      <dgm:spPr/>
    </dgm:pt>
    <dgm:pt modelId="{2329282A-5B7E-6242-A718-0BBD3F92A874}" type="pres">
      <dgm:prSet presAssocID="{DDC7B254-2977-D741-88EB-2969E1A03775}" presName="rootComposite" presStyleCnt="0"/>
      <dgm:spPr/>
    </dgm:pt>
    <dgm:pt modelId="{E73A4033-C178-1248-834E-7CDFF3517920}" type="pres">
      <dgm:prSet presAssocID="{DDC7B254-2977-D741-88EB-2969E1A03775}" presName="rootText" presStyleLbl="node2" presStyleIdx="0" presStyleCnt="2" custScaleX="65111" custScaleY="27063" custLinFactNeighborX="111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636FFD7-7ED5-0D45-B57C-D2FA8C5DB46D}" type="pres">
      <dgm:prSet presAssocID="{DDC7B254-2977-D741-88EB-2969E1A0377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1D6068D-5C5D-F944-AD4D-6307D8B6352E}" type="pres">
      <dgm:prSet presAssocID="{DDC7B254-2977-D741-88EB-2969E1A03775}" presName="hierChild4" presStyleCnt="0"/>
      <dgm:spPr/>
    </dgm:pt>
    <dgm:pt modelId="{B0FA1E64-C0CA-824C-89CA-C394DD1CC43F}" type="pres">
      <dgm:prSet presAssocID="{DDC7B254-2977-D741-88EB-2969E1A03775}" presName="hierChild5" presStyleCnt="0"/>
      <dgm:spPr/>
    </dgm:pt>
    <dgm:pt modelId="{316FE83B-78CE-9944-99A3-1D1F88B12E5A}" type="pres">
      <dgm:prSet presAssocID="{2ED246D0-1281-0342-8B5B-D9E89938D6B0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26E5D1C-7A0E-874B-AA69-F886378B2D2E}" type="pres">
      <dgm:prSet presAssocID="{85EA194C-8236-A145-BBC2-0F1A7F1009F9}" presName="hierRoot2" presStyleCnt="0">
        <dgm:presLayoutVars>
          <dgm:hierBranch val="init"/>
        </dgm:presLayoutVars>
      </dgm:prSet>
      <dgm:spPr/>
    </dgm:pt>
    <dgm:pt modelId="{19DF2D12-F85F-144C-BF68-70B18298979F}" type="pres">
      <dgm:prSet presAssocID="{85EA194C-8236-A145-BBC2-0F1A7F1009F9}" presName="rootComposite" presStyleCnt="0"/>
      <dgm:spPr/>
    </dgm:pt>
    <dgm:pt modelId="{40C87A53-3EE2-724A-B0D1-3F87E7EBBDF7}" type="pres">
      <dgm:prSet presAssocID="{85EA194C-8236-A145-BBC2-0F1A7F1009F9}" presName="rootText" presStyleLbl="node2" presStyleIdx="1" presStyleCnt="2" custScaleX="79954" custScaleY="25878" custLinFactNeighborX="42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461DAB-AA4A-9C48-989C-8AE863595F6E}" type="pres">
      <dgm:prSet presAssocID="{85EA194C-8236-A145-BBC2-0F1A7F1009F9}" presName="rootConnector" presStyleLbl="node2" presStyleIdx="1" presStyleCnt="2"/>
      <dgm:spPr/>
      <dgm:t>
        <a:bodyPr/>
        <a:lstStyle/>
        <a:p>
          <a:endParaRPr lang="en-US"/>
        </a:p>
      </dgm:t>
    </dgm:pt>
    <dgm:pt modelId="{AB097286-99EB-3E49-BF9C-38462B2923CA}" type="pres">
      <dgm:prSet presAssocID="{85EA194C-8236-A145-BBC2-0F1A7F1009F9}" presName="hierChild4" presStyleCnt="0"/>
      <dgm:spPr/>
    </dgm:pt>
    <dgm:pt modelId="{79C99DAE-2B3F-5144-9FAD-CE94A7E632D5}" type="pres">
      <dgm:prSet presAssocID="{85EA194C-8236-A145-BBC2-0F1A7F1009F9}" presName="hierChild5" presStyleCnt="0"/>
      <dgm:spPr/>
    </dgm:pt>
    <dgm:pt modelId="{61D214B8-D5C0-A941-A1FA-DA9D229C6EA9}" type="pres">
      <dgm:prSet presAssocID="{C12821B1-9949-4147-BBCC-0DBC2EA7C685}" presName="hierChild3" presStyleCnt="0"/>
      <dgm:spPr/>
    </dgm:pt>
  </dgm:ptLst>
  <dgm:cxnLst>
    <dgm:cxn modelId="{9FF6F17D-6553-D64D-8E14-3F3F2BBB144D}" type="presOf" srcId="{DDC7B254-2977-D741-88EB-2969E1A03775}" destId="{E73A4033-C178-1248-834E-7CDFF3517920}" srcOrd="0" destOrd="0" presId="urn:microsoft.com/office/officeart/2005/8/layout/orgChart1"/>
    <dgm:cxn modelId="{560BEE10-0D7E-0145-B96B-1742BAA92F5D}" type="presOf" srcId="{85EA194C-8236-A145-BBC2-0F1A7F1009F9}" destId="{40C87A53-3EE2-724A-B0D1-3F87E7EBBDF7}" srcOrd="0" destOrd="0" presId="urn:microsoft.com/office/officeart/2005/8/layout/orgChart1"/>
    <dgm:cxn modelId="{EBB6EA2C-6F0A-784D-AD5C-8F0C03EB658B}" type="presOf" srcId="{C12821B1-9949-4147-BBCC-0DBC2EA7C685}" destId="{54D18068-3FA9-E24D-A3AF-EDD5B5669896}" srcOrd="0" destOrd="0" presId="urn:microsoft.com/office/officeart/2005/8/layout/orgChart1"/>
    <dgm:cxn modelId="{8A24597A-8D87-A745-B5A3-53A4374C9C3D}" srcId="{C12821B1-9949-4147-BBCC-0DBC2EA7C685}" destId="{85EA194C-8236-A145-BBC2-0F1A7F1009F9}" srcOrd="1" destOrd="0" parTransId="{2ED246D0-1281-0342-8B5B-D9E89938D6B0}" sibTransId="{CF00F99E-72CD-224B-9168-D6C15F4F26A1}"/>
    <dgm:cxn modelId="{1AC694F5-8B86-AD4B-B549-CF8EC41D2AE9}" type="presOf" srcId="{DDC7B254-2977-D741-88EB-2969E1A03775}" destId="{E636FFD7-7ED5-0D45-B57C-D2FA8C5DB46D}" srcOrd="1" destOrd="0" presId="urn:microsoft.com/office/officeart/2005/8/layout/orgChart1"/>
    <dgm:cxn modelId="{355FB19F-4A37-B44F-B1FE-55F8FF1E1AB7}" type="presOf" srcId="{37B2614B-57A0-3145-9216-2328944DF584}" destId="{C1BB5167-8DD6-B14E-9633-D167D9BBBDB5}" srcOrd="0" destOrd="0" presId="urn:microsoft.com/office/officeart/2005/8/layout/orgChart1"/>
    <dgm:cxn modelId="{644F79E7-7C9A-9841-9F66-772182D87713}" type="presOf" srcId="{FC31D54B-0BEC-044F-9787-1081FEF2EB8F}" destId="{280A07B3-52C7-C846-B474-55948AF2A80D}" srcOrd="0" destOrd="0" presId="urn:microsoft.com/office/officeart/2005/8/layout/orgChart1"/>
    <dgm:cxn modelId="{5EDB1B25-9DE4-2243-BEE7-EBEB60E2CA24}" type="presOf" srcId="{2ED246D0-1281-0342-8B5B-D9E89938D6B0}" destId="{316FE83B-78CE-9944-99A3-1D1F88B12E5A}" srcOrd="0" destOrd="0" presId="urn:microsoft.com/office/officeart/2005/8/layout/orgChart1"/>
    <dgm:cxn modelId="{FE4265BB-E0AB-6645-8620-1C023DED4083}" srcId="{C12821B1-9949-4147-BBCC-0DBC2EA7C685}" destId="{DDC7B254-2977-D741-88EB-2969E1A03775}" srcOrd="0" destOrd="0" parTransId="{FC31D54B-0BEC-044F-9787-1081FEF2EB8F}" sibTransId="{E19531B3-DB5A-E546-8C0E-67A1932F5FBF}"/>
    <dgm:cxn modelId="{08072F72-DB4F-9E4C-B9D4-1E656DDCF1D9}" type="presOf" srcId="{C12821B1-9949-4147-BBCC-0DBC2EA7C685}" destId="{71813AD7-31A8-2044-B67C-5C67FAE00E01}" srcOrd="1" destOrd="0" presId="urn:microsoft.com/office/officeart/2005/8/layout/orgChart1"/>
    <dgm:cxn modelId="{5F7FC473-7E07-FE46-84F8-8A732FE89A5D}" type="presOf" srcId="{85EA194C-8236-A145-BBC2-0F1A7F1009F9}" destId="{97461DAB-AA4A-9C48-989C-8AE863595F6E}" srcOrd="1" destOrd="0" presId="urn:microsoft.com/office/officeart/2005/8/layout/orgChart1"/>
    <dgm:cxn modelId="{39579D45-40DC-E845-BD16-262CD5A28DAA}" srcId="{37B2614B-57A0-3145-9216-2328944DF584}" destId="{C12821B1-9949-4147-BBCC-0DBC2EA7C685}" srcOrd="0" destOrd="0" parTransId="{5C647B26-8DE0-FA48-845D-9B4FCD94E82C}" sibTransId="{7C872C0E-2194-4246-8F62-38BBCB6B468D}"/>
    <dgm:cxn modelId="{E6FC70AE-CFE6-864A-8B3B-BC3682D04CC6}" type="presParOf" srcId="{C1BB5167-8DD6-B14E-9633-D167D9BBBDB5}" destId="{E201DD90-1BF5-4743-A5E8-67AED92DB70C}" srcOrd="0" destOrd="0" presId="urn:microsoft.com/office/officeart/2005/8/layout/orgChart1"/>
    <dgm:cxn modelId="{EF96EF82-836F-C44F-950F-BC45C6D60CF7}" type="presParOf" srcId="{E201DD90-1BF5-4743-A5E8-67AED92DB70C}" destId="{B446B6C3-68A5-1F49-A1C3-16A79403D499}" srcOrd="0" destOrd="0" presId="urn:microsoft.com/office/officeart/2005/8/layout/orgChart1"/>
    <dgm:cxn modelId="{D5B043A8-C233-5A4B-8357-C3D957CCE41A}" type="presParOf" srcId="{B446B6C3-68A5-1F49-A1C3-16A79403D499}" destId="{54D18068-3FA9-E24D-A3AF-EDD5B5669896}" srcOrd="0" destOrd="0" presId="urn:microsoft.com/office/officeart/2005/8/layout/orgChart1"/>
    <dgm:cxn modelId="{40DE656F-0D9D-1C42-90BF-4A5C11987D01}" type="presParOf" srcId="{B446B6C3-68A5-1F49-A1C3-16A79403D499}" destId="{71813AD7-31A8-2044-B67C-5C67FAE00E01}" srcOrd="1" destOrd="0" presId="urn:microsoft.com/office/officeart/2005/8/layout/orgChart1"/>
    <dgm:cxn modelId="{ACCAE3CF-0A25-A642-9FB9-144AA0AC3D91}" type="presParOf" srcId="{E201DD90-1BF5-4743-A5E8-67AED92DB70C}" destId="{E5B88640-50CC-FC45-A97B-FE206ED41FC7}" srcOrd="1" destOrd="0" presId="urn:microsoft.com/office/officeart/2005/8/layout/orgChart1"/>
    <dgm:cxn modelId="{BA5C71B7-3423-7940-A50C-072D049CA15F}" type="presParOf" srcId="{E5B88640-50CC-FC45-A97B-FE206ED41FC7}" destId="{280A07B3-52C7-C846-B474-55948AF2A80D}" srcOrd="0" destOrd="0" presId="urn:microsoft.com/office/officeart/2005/8/layout/orgChart1"/>
    <dgm:cxn modelId="{33A72390-057C-154E-8D95-AFACB5745B2E}" type="presParOf" srcId="{E5B88640-50CC-FC45-A97B-FE206ED41FC7}" destId="{A6EB4337-4B5A-D74C-9255-064B5D3C16D6}" srcOrd="1" destOrd="0" presId="urn:microsoft.com/office/officeart/2005/8/layout/orgChart1"/>
    <dgm:cxn modelId="{98863D13-A2C7-314D-A1AD-9DEE983393C3}" type="presParOf" srcId="{A6EB4337-4B5A-D74C-9255-064B5D3C16D6}" destId="{2329282A-5B7E-6242-A718-0BBD3F92A874}" srcOrd="0" destOrd="0" presId="urn:microsoft.com/office/officeart/2005/8/layout/orgChart1"/>
    <dgm:cxn modelId="{0C27FE83-D172-DC46-908B-333C1427C942}" type="presParOf" srcId="{2329282A-5B7E-6242-A718-0BBD3F92A874}" destId="{E73A4033-C178-1248-834E-7CDFF3517920}" srcOrd="0" destOrd="0" presId="urn:microsoft.com/office/officeart/2005/8/layout/orgChart1"/>
    <dgm:cxn modelId="{02BE7238-03A6-F941-A8AE-9BC95B85CA87}" type="presParOf" srcId="{2329282A-5B7E-6242-A718-0BBD3F92A874}" destId="{E636FFD7-7ED5-0D45-B57C-D2FA8C5DB46D}" srcOrd="1" destOrd="0" presId="urn:microsoft.com/office/officeart/2005/8/layout/orgChart1"/>
    <dgm:cxn modelId="{C612AD03-3E70-5D4B-A109-803FF84553CC}" type="presParOf" srcId="{A6EB4337-4B5A-D74C-9255-064B5D3C16D6}" destId="{11D6068D-5C5D-F944-AD4D-6307D8B6352E}" srcOrd="1" destOrd="0" presId="urn:microsoft.com/office/officeart/2005/8/layout/orgChart1"/>
    <dgm:cxn modelId="{DA86EF2A-1131-D641-BB40-CF95979ECDB6}" type="presParOf" srcId="{A6EB4337-4B5A-D74C-9255-064B5D3C16D6}" destId="{B0FA1E64-C0CA-824C-89CA-C394DD1CC43F}" srcOrd="2" destOrd="0" presId="urn:microsoft.com/office/officeart/2005/8/layout/orgChart1"/>
    <dgm:cxn modelId="{40A08A4A-B837-EF4C-A1BF-92FC78D47882}" type="presParOf" srcId="{E5B88640-50CC-FC45-A97B-FE206ED41FC7}" destId="{316FE83B-78CE-9944-99A3-1D1F88B12E5A}" srcOrd="2" destOrd="0" presId="urn:microsoft.com/office/officeart/2005/8/layout/orgChart1"/>
    <dgm:cxn modelId="{929684E2-5AB0-464C-9286-5E1F95287592}" type="presParOf" srcId="{E5B88640-50CC-FC45-A97B-FE206ED41FC7}" destId="{226E5D1C-7A0E-874B-AA69-F886378B2D2E}" srcOrd="3" destOrd="0" presId="urn:microsoft.com/office/officeart/2005/8/layout/orgChart1"/>
    <dgm:cxn modelId="{8E24DAA5-AED4-8C45-A963-97B522E3AB67}" type="presParOf" srcId="{226E5D1C-7A0E-874B-AA69-F886378B2D2E}" destId="{19DF2D12-F85F-144C-BF68-70B18298979F}" srcOrd="0" destOrd="0" presId="urn:microsoft.com/office/officeart/2005/8/layout/orgChart1"/>
    <dgm:cxn modelId="{C8855F61-81DC-4E41-81EB-44C0A902C436}" type="presParOf" srcId="{19DF2D12-F85F-144C-BF68-70B18298979F}" destId="{40C87A53-3EE2-724A-B0D1-3F87E7EBBDF7}" srcOrd="0" destOrd="0" presId="urn:microsoft.com/office/officeart/2005/8/layout/orgChart1"/>
    <dgm:cxn modelId="{686B4456-0B6D-AB4A-9FE4-597E462E71F8}" type="presParOf" srcId="{19DF2D12-F85F-144C-BF68-70B18298979F}" destId="{97461DAB-AA4A-9C48-989C-8AE863595F6E}" srcOrd="1" destOrd="0" presId="urn:microsoft.com/office/officeart/2005/8/layout/orgChart1"/>
    <dgm:cxn modelId="{265AE7C3-D324-CF44-BF25-3EBB7FA514AC}" type="presParOf" srcId="{226E5D1C-7A0E-874B-AA69-F886378B2D2E}" destId="{AB097286-99EB-3E49-BF9C-38462B2923CA}" srcOrd="1" destOrd="0" presId="urn:microsoft.com/office/officeart/2005/8/layout/orgChart1"/>
    <dgm:cxn modelId="{6E0E6F3C-BEFB-4C40-AE10-8F0E166F488D}" type="presParOf" srcId="{226E5D1C-7A0E-874B-AA69-F886378B2D2E}" destId="{79C99DAE-2B3F-5144-9FAD-CE94A7E632D5}" srcOrd="2" destOrd="0" presId="urn:microsoft.com/office/officeart/2005/8/layout/orgChart1"/>
    <dgm:cxn modelId="{A8493149-CB9C-9C47-B50E-E2B06C67A603}" type="presParOf" srcId="{E201DD90-1BF5-4743-A5E8-67AED92DB70C}" destId="{61D214B8-D5C0-A941-A1FA-DA9D229C6E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B2614B-57A0-3145-9216-2328944DF584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821B1-9949-4147-BBCC-0DBC2EA7C685}">
      <dgm:prSet phldrT="[Text]" custT="1"/>
      <dgm:spPr/>
      <dgm:t>
        <a:bodyPr/>
        <a:lstStyle/>
        <a:p>
          <a:r>
            <a:rPr lang="en-US" sz="2400" dirty="0" smtClean="0"/>
            <a:t>Singing Quality Evaluation</a:t>
          </a:r>
          <a:endParaRPr lang="en-US" sz="2400" dirty="0"/>
        </a:p>
      </dgm:t>
    </dgm:pt>
    <dgm:pt modelId="{5C647B26-8DE0-FA48-845D-9B4FCD94E82C}" type="parTrans" cxnId="{39579D45-40DC-E845-BD16-262CD5A28DAA}">
      <dgm:prSet/>
      <dgm:spPr/>
      <dgm:t>
        <a:bodyPr/>
        <a:lstStyle/>
        <a:p>
          <a:endParaRPr lang="en-US" sz="1400"/>
        </a:p>
      </dgm:t>
    </dgm:pt>
    <dgm:pt modelId="{7C872C0E-2194-4246-8F62-38BBCB6B468D}" type="sibTrans" cxnId="{39579D45-40DC-E845-BD16-262CD5A28DAA}">
      <dgm:prSet/>
      <dgm:spPr/>
      <dgm:t>
        <a:bodyPr/>
        <a:lstStyle/>
        <a:p>
          <a:endParaRPr lang="en-US" sz="1400"/>
        </a:p>
      </dgm:t>
    </dgm:pt>
    <dgm:pt modelId="{DDC7B254-2977-D741-88EB-2969E1A03775}">
      <dgm:prSet phldrT="[Text]" custT="1"/>
      <dgm:spPr/>
      <dgm:t>
        <a:bodyPr/>
        <a:lstStyle/>
        <a:p>
          <a:r>
            <a:rPr lang="en-US" sz="2400" dirty="0" smtClean="0"/>
            <a:t>Prosody</a:t>
          </a:r>
          <a:endParaRPr lang="en-US" sz="2400" dirty="0"/>
        </a:p>
      </dgm:t>
    </dgm:pt>
    <dgm:pt modelId="{FC31D54B-0BEC-044F-9787-1081FEF2EB8F}" type="parTrans" cxnId="{FE4265BB-E0AB-6645-8620-1C023DED4083}">
      <dgm:prSet/>
      <dgm:spPr/>
      <dgm:t>
        <a:bodyPr/>
        <a:lstStyle/>
        <a:p>
          <a:endParaRPr lang="en-US" sz="1400"/>
        </a:p>
      </dgm:t>
    </dgm:pt>
    <dgm:pt modelId="{E19531B3-DB5A-E546-8C0E-67A1932F5FBF}" type="sibTrans" cxnId="{FE4265BB-E0AB-6645-8620-1C023DED4083}">
      <dgm:prSet/>
      <dgm:spPr/>
      <dgm:t>
        <a:bodyPr/>
        <a:lstStyle/>
        <a:p>
          <a:endParaRPr lang="en-US" sz="1400"/>
        </a:p>
      </dgm:t>
    </dgm:pt>
    <dgm:pt modelId="{85EA194C-8236-A145-BBC2-0F1A7F1009F9}">
      <dgm:prSet phldrT="[Text]" custT="1"/>
      <dgm:spPr/>
      <dgm:t>
        <a:bodyPr/>
        <a:lstStyle/>
        <a:p>
          <a:r>
            <a:rPr lang="en-US" sz="2400" dirty="0" smtClean="0"/>
            <a:t>Pronunciation</a:t>
          </a:r>
          <a:endParaRPr lang="en-US" sz="2400" dirty="0"/>
        </a:p>
      </dgm:t>
    </dgm:pt>
    <dgm:pt modelId="{2ED246D0-1281-0342-8B5B-D9E89938D6B0}" type="parTrans" cxnId="{8A24597A-8D87-A745-B5A3-53A4374C9C3D}">
      <dgm:prSet/>
      <dgm:spPr/>
      <dgm:t>
        <a:bodyPr/>
        <a:lstStyle/>
        <a:p>
          <a:endParaRPr lang="en-US" sz="1400"/>
        </a:p>
      </dgm:t>
    </dgm:pt>
    <dgm:pt modelId="{CF00F99E-72CD-224B-9168-D6C15F4F26A1}" type="sibTrans" cxnId="{8A24597A-8D87-A745-B5A3-53A4374C9C3D}">
      <dgm:prSet/>
      <dgm:spPr/>
      <dgm:t>
        <a:bodyPr/>
        <a:lstStyle/>
        <a:p>
          <a:endParaRPr lang="en-US" sz="1400"/>
        </a:p>
      </dgm:t>
    </dgm:pt>
    <dgm:pt modelId="{C1BB5167-8DD6-B14E-9633-D167D9BBBDB5}" type="pres">
      <dgm:prSet presAssocID="{37B2614B-57A0-3145-9216-2328944DF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201DD90-1BF5-4743-A5E8-67AED92DB70C}" type="pres">
      <dgm:prSet presAssocID="{C12821B1-9949-4147-BBCC-0DBC2EA7C685}" presName="hierRoot1" presStyleCnt="0">
        <dgm:presLayoutVars>
          <dgm:hierBranch val="init"/>
        </dgm:presLayoutVars>
      </dgm:prSet>
      <dgm:spPr/>
    </dgm:pt>
    <dgm:pt modelId="{B446B6C3-68A5-1F49-A1C3-16A79403D499}" type="pres">
      <dgm:prSet presAssocID="{C12821B1-9949-4147-BBCC-0DBC2EA7C685}" presName="rootComposite1" presStyleCnt="0"/>
      <dgm:spPr/>
    </dgm:pt>
    <dgm:pt modelId="{54D18068-3FA9-E24D-A3AF-EDD5B5669896}" type="pres">
      <dgm:prSet presAssocID="{C12821B1-9949-4147-BBCC-0DBC2EA7C685}" presName="rootText1" presStyleLbl="node0" presStyleIdx="0" presStyleCnt="1" custScaleX="70203" custScaleY="43774" custLinFactNeighborX="-273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1813AD7-31A8-2044-B67C-5C67FAE00E01}" type="pres">
      <dgm:prSet presAssocID="{C12821B1-9949-4147-BBCC-0DBC2EA7C6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B88640-50CC-FC45-A97B-FE206ED41FC7}" type="pres">
      <dgm:prSet presAssocID="{C12821B1-9949-4147-BBCC-0DBC2EA7C685}" presName="hierChild2" presStyleCnt="0"/>
      <dgm:spPr/>
    </dgm:pt>
    <dgm:pt modelId="{280A07B3-52C7-C846-B474-55948AF2A80D}" type="pres">
      <dgm:prSet presAssocID="{FC31D54B-0BEC-044F-9787-1081FEF2EB8F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6EB4337-4B5A-D74C-9255-064B5D3C16D6}" type="pres">
      <dgm:prSet presAssocID="{DDC7B254-2977-D741-88EB-2969E1A03775}" presName="hierRoot2" presStyleCnt="0">
        <dgm:presLayoutVars>
          <dgm:hierBranch val="init"/>
        </dgm:presLayoutVars>
      </dgm:prSet>
      <dgm:spPr/>
    </dgm:pt>
    <dgm:pt modelId="{2329282A-5B7E-6242-A718-0BBD3F92A874}" type="pres">
      <dgm:prSet presAssocID="{DDC7B254-2977-D741-88EB-2969E1A03775}" presName="rootComposite" presStyleCnt="0"/>
      <dgm:spPr/>
    </dgm:pt>
    <dgm:pt modelId="{E73A4033-C178-1248-834E-7CDFF3517920}" type="pres">
      <dgm:prSet presAssocID="{DDC7B254-2977-D741-88EB-2969E1A03775}" presName="rootText" presStyleLbl="node2" presStyleIdx="0" presStyleCnt="2" custScaleX="65111" custScaleY="27063" custLinFactNeighborX="111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636FFD7-7ED5-0D45-B57C-D2FA8C5DB46D}" type="pres">
      <dgm:prSet presAssocID="{DDC7B254-2977-D741-88EB-2969E1A0377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1D6068D-5C5D-F944-AD4D-6307D8B6352E}" type="pres">
      <dgm:prSet presAssocID="{DDC7B254-2977-D741-88EB-2969E1A03775}" presName="hierChild4" presStyleCnt="0"/>
      <dgm:spPr/>
    </dgm:pt>
    <dgm:pt modelId="{B0FA1E64-C0CA-824C-89CA-C394DD1CC43F}" type="pres">
      <dgm:prSet presAssocID="{DDC7B254-2977-D741-88EB-2969E1A03775}" presName="hierChild5" presStyleCnt="0"/>
      <dgm:spPr/>
    </dgm:pt>
    <dgm:pt modelId="{316FE83B-78CE-9944-99A3-1D1F88B12E5A}" type="pres">
      <dgm:prSet presAssocID="{2ED246D0-1281-0342-8B5B-D9E89938D6B0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26E5D1C-7A0E-874B-AA69-F886378B2D2E}" type="pres">
      <dgm:prSet presAssocID="{85EA194C-8236-A145-BBC2-0F1A7F1009F9}" presName="hierRoot2" presStyleCnt="0">
        <dgm:presLayoutVars>
          <dgm:hierBranch val="init"/>
        </dgm:presLayoutVars>
      </dgm:prSet>
      <dgm:spPr/>
    </dgm:pt>
    <dgm:pt modelId="{19DF2D12-F85F-144C-BF68-70B18298979F}" type="pres">
      <dgm:prSet presAssocID="{85EA194C-8236-A145-BBC2-0F1A7F1009F9}" presName="rootComposite" presStyleCnt="0"/>
      <dgm:spPr/>
    </dgm:pt>
    <dgm:pt modelId="{40C87A53-3EE2-724A-B0D1-3F87E7EBBDF7}" type="pres">
      <dgm:prSet presAssocID="{85EA194C-8236-A145-BBC2-0F1A7F1009F9}" presName="rootText" presStyleLbl="node2" presStyleIdx="1" presStyleCnt="2" custScaleX="79954" custScaleY="25878" custLinFactNeighborX="42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461DAB-AA4A-9C48-989C-8AE863595F6E}" type="pres">
      <dgm:prSet presAssocID="{85EA194C-8236-A145-BBC2-0F1A7F1009F9}" presName="rootConnector" presStyleLbl="node2" presStyleIdx="1" presStyleCnt="2"/>
      <dgm:spPr/>
      <dgm:t>
        <a:bodyPr/>
        <a:lstStyle/>
        <a:p>
          <a:endParaRPr lang="en-US"/>
        </a:p>
      </dgm:t>
    </dgm:pt>
    <dgm:pt modelId="{AB097286-99EB-3E49-BF9C-38462B2923CA}" type="pres">
      <dgm:prSet presAssocID="{85EA194C-8236-A145-BBC2-0F1A7F1009F9}" presName="hierChild4" presStyleCnt="0"/>
      <dgm:spPr/>
    </dgm:pt>
    <dgm:pt modelId="{79C99DAE-2B3F-5144-9FAD-CE94A7E632D5}" type="pres">
      <dgm:prSet presAssocID="{85EA194C-8236-A145-BBC2-0F1A7F1009F9}" presName="hierChild5" presStyleCnt="0"/>
      <dgm:spPr/>
    </dgm:pt>
    <dgm:pt modelId="{61D214B8-D5C0-A941-A1FA-DA9D229C6EA9}" type="pres">
      <dgm:prSet presAssocID="{C12821B1-9949-4147-BBCC-0DBC2EA7C685}" presName="hierChild3" presStyleCnt="0"/>
      <dgm:spPr/>
    </dgm:pt>
  </dgm:ptLst>
  <dgm:cxnLst>
    <dgm:cxn modelId="{8A24597A-8D87-A745-B5A3-53A4374C9C3D}" srcId="{C12821B1-9949-4147-BBCC-0DBC2EA7C685}" destId="{85EA194C-8236-A145-BBC2-0F1A7F1009F9}" srcOrd="1" destOrd="0" parTransId="{2ED246D0-1281-0342-8B5B-D9E89938D6B0}" sibTransId="{CF00F99E-72CD-224B-9168-D6C15F4F26A1}"/>
    <dgm:cxn modelId="{E9B696AC-EAB7-3F4A-A923-36FC7ADAA60C}" type="presOf" srcId="{85EA194C-8236-A145-BBC2-0F1A7F1009F9}" destId="{40C87A53-3EE2-724A-B0D1-3F87E7EBBDF7}" srcOrd="0" destOrd="0" presId="urn:microsoft.com/office/officeart/2005/8/layout/orgChart1"/>
    <dgm:cxn modelId="{5ED7E4B2-EA84-9D4D-9CE2-D7F7DD012FF5}" type="presOf" srcId="{DDC7B254-2977-D741-88EB-2969E1A03775}" destId="{E73A4033-C178-1248-834E-7CDFF3517920}" srcOrd="0" destOrd="0" presId="urn:microsoft.com/office/officeart/2005/8/layout/orgChart1"/>
    <dgm:cxn modelId="{6628314E-AC73-264E-B4B3-E919536E0CB8}" type="presOf" srcId="{C12821B1-9949-4147-BBCC-0DBC2EA7C685}" destId="{71813AD7-31A8-2044-B67C-5C67FAE00E01}" srcOrd="1" destOrd="0" presId="urn:microsoft.com/office/officeart/2005/8/layout/orgChart1"/>
    <dgm:cxn modelId="{CEAEA24D-BEA0-B444-AB13-A46B7271F5E0}" type="presOf" srcId="{DDC7B254-2977-D741-88EB-2969E1A03775}" destId="{E636FFD7-7ED5-0D45-B57C-D2FA8C5DB46D}" srcOrd="1" destOrd="0" presId="urn:microsoft.com/office/officeart/2005/8/layout/orgChart1"/>
    <dgm:cxn modelId="{5A3F36AE-CA8A-3149-900F-8B1793CAEBE6}" type="presOf" srcId="{37B2614B-57A0-3145-9216-2328944DF584}" destId="{C1BB5167-8DD6-B14E-9633-D167D9BBBDB5}" srcOrd="0" destOrd="0" presId="urn:microsoft.com/office/officeart/2005/8/layout/orgChart1"/>
    <dgm:cxn modelId="{3A9356E1-FA2A-B34E-AAA3-F0FD9FD55DD6}" type="presOf" srcId="{2ED246D0-1281-0342-8B5B-D9E89938D6B0}" destId="{316FE83B-78CE-9944-99A3-1D1F88B12E5A}" srcOrd="0" destOrd="0" presId="urn:microsoft.com/office/officeart/2005/8/layout/orgChart1"/>
    <dgm:cxn modelId="{FE4265BB-E0AB-6645-8620-1C023DED4083}" srcId="{C12821B1-9949-4147-BBCC-0DBC2EA7C685}" destId="{DDC7B254-2977-D741-88EB-2969E1A03775}" srcOrd="0" destOrd="0" parTransId="{FC31D54B-0BEC-044F-9787-1081FEF2EB8F}" sibTransId="{E19531B3-DB5A-E546-8C0E-67A1932F5FBF}"/>
    <dgm:cxn modelId="{39579D45-40DC-E845-BD16-262CD5A28DAA}" srcId="{37B2614B-57A0-3145-9216-2328944DF584}" destId="{C12821B1-9949-4147-BBCC-0DBC2EA7C685}" srcOrd="0" destOrd="0" parTransId="{5C647B26-8DE0-FA48-845D-9B4FCD94E82C}" sibTransId="{7C872C0E-2194-4246-8F62-38BBCB6B468D}"/>
    <dgm:cxn modelId="{CAE2CD19-AD3C-5341-AFA8-7A3808480611}" type="presOf" srcId="{C12821B1-9949-4147-BBCC-0DBC2EA7C685}" destId="{54D18068-3FA9-E24D-A3AF-EDD5B5669896}" srcOrd="0" destOrd="0" presId="urn:microsoft.com/office/officeart/2005/8/layout/orgChart1"/>
    <dgm:cxn modelId="{CFC4E227-82D3-BA47-9465-1981D752FC3A}" type="presOf" srcId="{85EA194C-8236-A145-BBC2-0F1A7F1009F9}" destId="{97461DAB-AA4A-9C48-989C-8AE863595F6E}" srcOrd="1" destOrd="0" presId="urn:microsoft.com/office/officeart/2005/8/layout/orgChart1"/>
    <dgm:cxn modelId="{F5A9FCAC-376F-A24F-9EF3-E9301AC573C2}" type="presOf" srcId="{FC31D54B-0BEC-044F-9787-1081FEF2EB8F}" destId="{280A07B3-52C7-C846-B474-55948AF2A80D}" srcOrd="0" destOrd="0" presId="urn:microsoft.com/office/officeart/2005/8/layout/orgChart1"/>
    <dgm:cxn modelId="{A6A356D6-1B24-B445-9BB1-DB9B47827CC2}" type="presParOf" srcId="{C1BB5167-8DD6-B14E-9633-D167D9BBBDB5}" destId="{E201DD90-1BF5-4743-A5E8-67AED92DB70C}" srcOrd="0" destOrd="0" presId="urn:microsoft.com/office/officeart/2005/8/layout/orgChart1"/>
    <dgm:cxn modelId="{7A8CD7F3-3196-3D4A-97DA-9C8F68BD7257}" type="presParOf" srcId="{E201DD90-1BF5-4743-A5E8-67AED92DB70C}" destId="{B446B6C3-68A5-1F49-A1C3-16A79403D499}" srcOrd="0" destOrd="0" presId="urn:microsoft.com/office/officeart/2005/8/layout/orgChart1"/>
    <dgm:cxn modelId="{67010E65-6F74-2A4D-AC01-775B44360D84}" type="presParOf" srcId="{B446B6C3-68A5-1F49-A1C3-16A79403D499}" destId="{54D18068-3FA9-E24D-A3AF-EDD5B5669896}" srcOrd="0" destOrd="0" presId="urn:microsoft.com/office/officeart/2005/8/layout/orgChart1"/>
    <dgm:cxn modelId="{6EA1786F-836A-044B-9F30-D3B48732EA0E}" type="presParOf" srcId="{B446B6C3-68A5-1F49-A1C3-16A79403D499}" destId="{71813AD7-31A8-2044-B67C-5C67FAE00E01}" srcOrd="1" destOrd="0" presId="urn:microsoft.com/office/officeart/2005/8/layout/orgChart1"/>
    <dgm:cxn modelId="{F833D4D6-2931-1C48-ABD9-3EFA7F8FEECA}" type="presParOf" srcId="{E201DD90-1BF5-4743-A5E8-67AED92DB70C}" destId="{E5B88640-50CC-FC45-A97B-FE206ED41FC7}" srcOrd="1" destOrd="0" presId="urn:microsoft.com/office/officeart/2005/8/layout/orgChart1"/>
    <dgm:cxn modelId="{01AD7DC6-04B3-4F46-8B1C-7E97D8B80208}" type="presParOf" srcId="{E5B88640-50CC-FC45-A97B-FE206ED41FC7}" destId="{280A07B3-52C7-C846-B474-55948AF2A80D}" srcOrd="0" destOrd="0" presId="urn:microsoft.com/office/officeart/2005/8/layout/orgChart1"/>
    <dgm:cxn modelId="{1636F29F-6744-2549-96BA-C63C23FF468B}" type="presParOf" srcId="{E5B88640-50CC-FC45-A97B-FE206ED41FC7}" destId="{A6EB4337-4B5A-D74C-9255-064B5D3C16D6}" srcOrd="1" destOrd="0" presId="urn:microsoft.com/office/officeart/2005/8/layout/orgChart1"/>
    <dgm:cxn modelId="{54482C54-081B-EC42-B292-28AAF4A0486D}" type="presParOf" srcId="{A6EB4337-4B5A-D74C-9255-064B5D3C16D6}" destId="{2329282A-5B7E-6242-A718-0BBD3F92A874}" srcOrd="0" destOrd="0" presId="urn:microsoft.com/office/officeart/2005/8/layout/orgChart1"/>
    <dgm:cxn modelId="{27F5247D-611B-0B40-B886-23561FD4F9B1}" type="presParOf" srcId="{2329282A-5B7E-6242-A718-0BBD3F92A874}" destId="{E73A4033-C178-1248-834E-7CDFF3517920}" srcOrd="0" destOrd="0" presId="urn:microsoft.com/office/officeart/2005/8/layout/orgChart1"/>
    <dgm:cxn modelId="{45B6E5B2-8BF2-3043-8234-FE53AE1D381E}" type="presParOf" srcId="{2329282A-5B7E-6242-A718-0BBD3F92A874}" destId="{E636FFD7-7ED5-0D45-B57C-D2FA8C5DB46D}" srcOrd="1" destOrd="0" presId="urn:microsoft.com/office/officeart/2005/8/layout/orgChart1"/>
    <dgm:cxn modelId="{CCAFC779-8D3C-6D4D-BFC9-538E5C0DD413}" type="presParOf" srcId="{A6EB4337-4B5A-D74C-9255-064B5D3C16D6}" destId="{11D6068D-5C5D-F944-AD4D-6307D8B6352E}" srcOrd="1" destOrd="0" presId="urn:microsoft.com/office/officeart/2005/8/layout/orgChart1"/>
    <dgm:cxn modelId="{A46E7A2E-492F-ED4B-8BF2-5B21CC47CBA4}" type="presParOf" srcId="{A6EB4337-4B5A-D74C-9255-064B5D3C16D6}" destId="{B0FA1E64-C0CA-824C-89CA-C394DD1CC43F}" srcOrd="2" destOrd="0" presId="urn:microsoft.com/office/officeart/2005/8/layout/orgChart1"/>
    <dgm:cxn modelId="{D25CCDEE-8C94-C247-9808-397C34C3AFE2}" type="presParOf" srcId="{E5B88640-50CC-FC45-A97B-FE206ED41FC7}" destId="{316FE83B-78CE-9944-99A3-1D1F88B12E5A}" srcOrd="2" destOrd="0" presId="urn:microsoft.com/office/officeart/2005/8/layout/orgChart1"/>
    <dgm:cxn modelId="{440E0811-6C9B-6145-8748-5A9C7CFE5546}" type="presParOf" srcId="{E5B88640-50CC-FC45-A97B-FE206ED41FC7}" destId="{226E5D1C-7A0E-874B-AA69-F886378B2D2E}" srcOrd="3" destOrd="0" presId="urn:microsoft.com/office/officeart/2005/8/layout/orgChart1"/>
    <dgm:cxn modelId="{D79C5A37-CF06-D840-9990-D1CB8911EDA0}" type="presParOf" srcId="{226E5D1C-7A0E-874B-AA69-F886378B2D2E}" destId="{19DF2D12-F85F-144C-BF68-70B18298979F}" srcOrd="0" destOrd="0" presId="urn:microsoft.com/office/officeart/2005/8/layout/orgChart1"/>
    <dgm:cxn modelId="{EA8ABDB0-5CD9-A840-A6C4-ACD59BFAEA88}" type="presParOf" srcId="{19DF2D12-F85F-144C-BF68-70B18298979F}" destId="{40C87A53-3EE2-724A-B0D1-3F87E7EBBDF7}" srcOrd="0" destOrd="0" presId="urn:microsoft.com/office/officeart/2005/8/layout/orgChart1"/>
    <dgm:cxn modelId="{BFF64AB9-F48F-2840-A105-AC993798C3CA}" type="presParOf" srcId="{19DF2D12-F85F-144C-BF68-70B18298979F}" destId="{97461DAB-AA4A-9C48-989C-8AE863595F6E}" srcOrd="1" destOrd="0" presId="urn:microsoft.com/office/officeart/2005/8/layout/orgChart1"/>
    <dgm:cxn modelId="{1F9A6AA4-D4D6-AA44-890A-5F292B10BB88}" type="presParOf" srcId="{226E5D1C-7A0E-874B-AA69-F886378B2D2E}" destId="{AB097286-99EB-3E49-BF9C-38462B2923CA}" srcOrd="1" destOrd="0" presId="urn:microsoft.com/office/officeart/2005/8/layout/orgChart1"/>
    <dgm:cxn modelId="{B2354C61-97D1-A844-8B62-CDF4B264DDE5}" type="presParOf" srcId="{226E5D1C-7A0E-874B-AA69-F886378B2D2E}" destId="{79C99DAE-2B3F-5144-9FAD-CE94A7E632D5}" srcOrd="2" destOrd="0" presId="urn:microsoft.com/office/officeart/2005/8/layout/orgChart1"/>
    <dgm:cxn modelId="{C07388E1-CBC9-D440-9FE9-26F7F337259F}" type="presParOf" srcId="{E201DD90-1BF5-4743-A5E8-67AED92DB70C}" destId="{61D214B8-D5C0-A941-A1FA-DA9D229C6E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7B2614B-57A0-3145-9216-2328944DF584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2821B1-9949-4147-BBCC-0DBC2EA7C685}">
      <dgm:prSet phldrT="[Text]" custT="1"/>
      <dgm:spPr/>
      <dgm:t>
        <a:bodyPr/>
        <a:lstStyle/>
        <a:p>
          <a:r>
            <a:rPr lang="en-US" sz="2400" dirty="0" smtClean="0"/>
            <a:t>Singing Quality Evaluation</a:t>
          </a:r>
          <a:endParaRPr lang="en-US" sz="2400" dirty="0"/>
        </a:p>
      </dgm:t>
    </dgm:pt>
    <dgm:pt modelId="{5C647B26-8DE0-FA48-845D-9B4FCD94E82C}" type="parTrans" cxnId="{39579D45-40DC-E845-BD16-262CD5A28DAA}">
      <dgm:prSet/>
      <dgm:spPr/>
      <dgm:t>
        <a:bodyPr/>
        <a:lstStyle/>
        <a:p>
          <a:endParaRPr lang="en-US" sz="1400"/>
        </a:p>
      </dgm:t>
    </dgm:pt>
    <dgm:pt modelId="{7C872C0E-2194-4246-8F62-38BBCB6B468D}" type="sibTrans" cxnId="{39579D45-40DC-E845-BD16-262CD5A28DAA}">
      <dgm:prSet/>
      <dgm:spPr/>
      <dgm:t>
        <a:bodyPr/>
        <a:lstStyle/>
        <a:p>
          <a:endParaRPr lang="en-US" sz="1400"/>
        </a:p>
      </dgm:t>
    </dgm:pt>
    <dgm:pt modelId="{DDC7B254-2977-D741-88EB-2969E1A03775}">
      <dgm:prSet phldrT="[Text]" custT="1"/>
      <dgm:spPr/>
      <dgm:t>
        <a:bodyPr/>
        <a:lstStyle/>
        <a:p>
          <a:r>
            <a:rPr lang="en-US" sz="2400" dirty="0" smtClean="0"/>
            <a:t>Prosody</a:t>
          </a:r>
          <a:endParaRPr lang="en-US" sz="2400" dirty="0"/>
        </a:p>
      </dgm:t>
    </dgm:pt>
    <dgm:pt modelId="{FC31D54B-0BEC-044F-9787-1081FEF2EB8F}" type="parTrans" cxnId="{FE4265BB-E0AB-6645-8620-1C023DED4083}">
      <dgm:prSet/>
      <dgm:spPr/>
      <dgm:t>
        <a:bodyPr/>
        <a:lstStyle/>
        <a:p>
          <a:endParaRPr lang="en-US" sz="1400"/>
        </a:p>
      </dgm:t>
    </dgm:pt>
    <dgm:pt modelId="{E19531B3-DB5A-E546-8C0E-67A1932F5FBF}" type="sibTrans" cxnId="{FE4265BB-E0AB-6645-8620-1C023DED4083}">
      <dgm:prSet/>
      <dgm:spPr/>
      <dgm:t>
        <a:bodyPr/>
        <a:lstStyle/>
        <a:p>
          <a:endParaRPr lang="en-US" sz="1400"/>
        </a:p>
      </dgm:t>
    </dgm:pt>
    <dgm:pt modelId="{85EA194C-8236-A145-BBC2-0F1A7F1009F9}">
      <dgm:prSet phldrT="[Text]" custT="1"/>
      <dgm:spPr/>
      <dgm:t>
        <a:bodyPr/>
        <a:lstStyle/>
        <a:p>
          <a:r>
            <a:rPr lang="en-US" sz="2400" dirty="0" smtClean="0"/>
            <a:t>Pronunciation</a:t>
          </a:r>
          <a:endParaRPr lang="en-US" sz="2400" dirty="0"/>
        </a:p>
      </dgm:t>
    </dgm:pt>
    <dgm:pt modelId="{2ED246D0-1281-0342-8B5B-D9E89938D6B0}" type="parTrans" cxnId="{8A24597A-8D87-A745-B5A3-53A4374C9C3D}">
      <dgm:prSet/>
      <dgm:spPr/>
      <dgm:t>
        <a:bodyPr/>
        <a:lstStyle/>
        <a:p>
          <a:endParaRPr lang="en-US" sz="1400"/>
        </a:p>
      </dgm:t>
    </dgm:pt>
    <dgm:pt modelId="{CF00F99E-72CD-224B-9168-D6C15F4F26A1}" type="sibTrans" cxnId="{8A24597A-8D87-A745-B5A3-53A4374C9C3D}">
      <dgm:prSet/>
      <dgm:spPr/>
      <dgm:t>
        <a:bodyPr/>
        <a:lstStyle/>
        <a:p>
          <a:endParaRPr lang="en-US" sz="1400"/>
        </a:p>
      </dgm:t>
    </dgm:pt>
    <dgm:pt modelId="{C1BB5167-8DD6-B14E-9633-D167D9BBBDB5}" type="pres">
      <dgm:prSet presAssocID="{37B2614B-57A0-3145-9216-2328944DF5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201DD90-1BF5-4743-A5E8-67AED92DB70C}" type="pres">
      <dgm:prSet presAssocID="{C12821B1-9949-4147-BBCC-0DBC2EA7C685}" presName="hierRoot1" presStyleCnt="0">
        <dgm:presLayoutVars>
          <dgm:hierBranch val="init"/>
        </dgm:presLayoutVars>
      </dgm:prSet>
      <dgm:spPr/>
    </dgm:pt>
    <dgm:pt modelId="{B446B6C3-68A5-1F49-A1C3-16A79403D499}" type="pres">
      <dgm:prSet presAssocID="{C12821B1-9949-4147-BBCC-0DBC2EA7C685}" presName="rootComposite1" presStyleCnt="0"/>
      <dgm:spPr/>
    </dgm:pt>
    <dgm:pt modelId="{54D18068-3FA9-E24D-A3AF-EDD5B5669896}" type="pres">
      <dgm:prSet presAssocID="{C12821B1-9949-4147-BBCC-0DBC2EA7C685}" presName="rootText1" presStyleLbl="node0" presStyleIdx="0" presStyleCnt="1" custScaleX="70203" custScaleY="43774" custLinFactNeighborX="-273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1813AD7-31A8-2044-B67C-5C67FAE00E01}" type="pres">
      <dgm:prSet presAssocID="{C12821B1-9949-4147-BBCC-0DBC2EA7C6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5B88640-50CC-FC45-A97B-FE206ED41FC7}" type="pres">
      <dgm:prSet presAssocID="{C12821B1-9949-4147-BBCC-0DBC2EA7C685}" presName="hierChild2" presStyleCnt="0"/>
      <dgm:spPr/>
    </dgm:pt>
    <dgm:pt modelId="{280A07B3-52C7-C846-B474-55948AF2A80D}" type="pres">
      <dgm:prSet presAssocID="{FC31D54B-0BEC-044F-9787-1081FEF2EB8F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6EB4337-4B5A-D74C-9255-064B5D3C16D6}" type="pres">
      <dgm:prSet presAssocID="{DDC7B254-2977-D741-88EB-2969E1A03775}" presName="hierRoot2" presStyleCnt="0">
        <dgm:presLayoutVars>
          <dgm:hierBranch val="init"/>
        </dgm:presLayoutVars>
      </dgm:prSet>
      <dgm:spPr/>
    </dgm:pt>
    <dgm:pt modelId="{2329282A-5B7E-6242-A718-0BBD3F92A874}" type="pres">
      <dgm:prSet presAssocID="{DDC7B254-2977-D741-88EB-2969E1A03775}" presName="rootComposite" presStyleCnt="0"/>
      <dgm:spPr/>
    </dgm:pt>
    <dgm:pt modelId="{E73A4033-C178-1248-834E-7CDFF3517920}" type="pres">
      <dgm:prSet presAssocID="{DDC7B254-2977-D741-88EB-2969E1A03775}" presName="rootText" presStyleLbl="node2" presStyleIdx="0" presStyleCnt="2" custScaleX="65111" custScaleY="27063" custLinFactNeighborX="111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636FFD7-7ED5-0D45-B57C-D2FA8C5DB46D}" type="pres">
      <dgm:prSet presAssocID="{DDC7B254-2977-D741-88EB-2969E1A03775}" presName="rootConnector" presStyleLbl="node2" presStyleIdx="0" presStyleCnt="2"/>
      <dgm:spPr/>
      <dgm:t>
        <a:bodyPr/>
        <a:lstStyle/>
        <a:p>
          <a:endParaRPr lang="en-US"/>
        </a:p>
      </dgm:t>
    </dgm:pt>
    <dgm:pt modelId="{11D6068D-5C5D-F944-AD4D-6307D8B6352E}" type="pres">
      <dgm:prSet presAssocID="{DDC7B254-2977-D741-88EB-2969E1A03775}" presName="hierChild4" presStyleCnt="0"/>
      <dgm:spPr/>
    </dgm:pt>
    <dgm:pt modelId="{B0FA1E64-C0CA-824C-89CA-C394DD1CC43F}" type="pres">
      <dgm:prSet presAssocID="{DDC7B254-2977-D741-88EB-2969E1A03775}" presName="hierChild5" presStyleCnt="0"/>
      <dgm:spPr/>
    </dgm:pt>
    <dgm:pt modelId="{316FE83B-78CE-9944-99A3-1D1F88B12E5A}" type="pres">
      <dgm:prSet presAssocID="{2ED246D0-1281-0342-8B5B-D9E89938D6B0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26E5D1C-7A0E-874B-AA69-F886378B2D2E}" type="pres">
      <dgm:prSet presAssocID="{85EA194C-8236-A145-BBC2-0F1A7F1009F9}" presName="hierRoot2" presStyleCnt="0">
        <dgm:presLayoutVars>
          <dgm:hierBranch val="init"/>
        </dgm:presLayoutVars>
      </dgm:prSet>
      <dgm:spPr/>
    </dgm:pt>
    <dgm:pt modelId="{19DF2D12-F85F-144C-BF68-70B18298979F}" type="pres">
      <dgm:prSet presAssocID="{85EA194C-8236-A145-BBC2-0F1A7F1009F9}" presName="rootComposite" presStyleCnt="0"/>
      <dgm:spPr/>
    </dgm:pt>
    <dgm:pt modelId="{40C87A53-3EE2-724A-B0D1-3F87E7EBBDF7}" type="pres">
      <dgm:prSet presAssocID="{85EA194C-8236-A145-BBC2-0F1A7F1009F9}" presName="rootText" presStyleLbl="node2" presStyleIdx="1" presStyleCnt="2" custScaleX="79954" custScaleY="25878" custLinFactNeighborX="42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461DAB-AA4A-9C48-989C-8AE863595F6E}" type="pres">
      <dgm:prSet presAssocID="{85EA194C-8236-A145-BBC2-0F1A7F1009F9}" presName="rootConnector" presStyleLbl="node2" presStyleIdx="1" presStyleCnt="2"/>
      <dgm:spPr/>
      <dgm:t>
        <a:bodyPr/>
        <a:lstStyle/>
        <a:p>
          <a:endParaRPr lang="en-US"/>
        </a:p>
      </dgm:t>
    </dgm:pt>
    <dgm:pt modelId="{AB097286-99EB-3E49-BF9C-38462B2923CA}" type="pres">
      <dgm:prSet presAssocID="{85EA194C-8236-A145-BBC2-0F1A7F1009F9}" presName="hierChild4" presStyleCnt="0"/>
      <dgm:spPr/>
    </dgm:pt>
    <dgm:pt modelId="{79C99DAE-2B3F-5144-9FAD-CE94A7E632D5}" type="pres">
      <dgm:prSet presAssocID="{85EA194C-8236-A145-BBC2-0F1A7F1009F9}" presName="hierChild5" presStyleCnt="0"/>
      <dgm:spPr/>
    </dgm:pt>
    <dgm:pt modelId="{61D214B8-D5C0-A941-A1FA-DA9D229C6EA9}" type="pres">
      <dgm:prSet presAssocID="{C12821B1-9949-4147-BBCC-0DBC2EA7C685}" presName="hierChild3" presStyleCnt="0"/>
      <dgm:spPr/>
    </dgm:pt>
  </dgm:ptLst>
  <dgm:cxnLst>
    <dgm:cxn modelId="{2BFE4D54-F616-814D-B390-AA23DBAEF5B5}" type="presOf" srcId="{C12821B1-9949-4147-BBCC-0DBC2EA7C685}" destId="{71813AD7-31A8-2044-B67C-5C67FAE00E01}" srcOrd="1" destOrd="0" presId="urn:microsoft.com/office/officeart/2005/8/layout/orgChart1"/>
    <dgm:cxn modelId="{3A83992B-2CA9-7E4F-9A76-5AADF4E62423}" type="presOf" srcId="{85EA194C-8236-A145-BBC2-0F1A7F1009F9}" destId="{97461DAB-AA4A-9C48-989C-8AE863595F6E}" srcOrd="1" destOrd="0" presId="urn:microsoft.com/office/officeart/2005/8/layout/orgChart1"/>
    <dgm:cxn modelId="{F1E2244E-96C4-CB48-8DB5-FCD0BD9CCA7C}" type="presOf" srcId="{37B2614B-57A0-3145-9216-2328944DF584}" destId="{C1BB5167-8DD6-B14E-9633-D167D9BBBDB5}" srcOrd="0" destOrd="0" presId="urn:microsoft.com/office/officeart/2005/8/layout/orgChart1"/>
    <dgm:cxn modelId="{8A24597A-8D87-A745-B5A3-53A4374C9C3D}" srcId="{C12821B1-9949-4147-BBCC-0DBC2EA7C685}" destId="{85EA194C-8236-A145-BBC2-0F1A7F1009F9}" srcOrd="1" destOrd="0" parTransId="{2ED246D0-1281-0342-8B5B-D9E89938D6B0}" sibTransId="{CF00F99E-72CD-224B-9168-D6C15F4F26A1}"/>
    <dgm:cxn modelId="{AED8296E-D701-EB4D-928F-63EFA1D57D11}" type="presOf" srcId="{DDC7B254-2977-D741-88EB-2969E1A03775}" destId="{E73A4033-C178-1248-834E-7CDFF3517920}" srcOrd="0" destOrd="0" presId="urn:microsoft.com/office/officeart/2005/8/layout/orgChart1"/>
    <dgm:cxn modelId="{FE4265BB-E0AB-6645-8620-1C023DED4083}" srcId="{C12821B1-9949-4147-BBCC-0DBC2EA7C685}" destId="{DDC7B254-2977-D741-88EB-2969E1A03775}" srcOrd="0" destOrd="0" parTransId="{FC31D54B-0BEC-044F-9787-1081FEF2EB8F}" sibTransId="{E19531B3-DB5A-E546-8C0E-67A1932F5FBF}"/>
    <dgm:cxn modelId="{C8EEEDF7-1CB4-0743-A9E9-D8D54C09B92E}" type="presOf" srcId="{FC31D54B-0BEC-044F-9787-1081FEF2EB8F}" destId="{280A07B3-52C7-C846-B474-55948AF2A80D}" srcOrd="0" destOrd="0" presId="urn:microsoft.com/office/officeart/2005/8/layout/orgChart1"/>
    <dgm:cxn modelId="{16BD2F6A-4687-6142-B0FC-9706DA5EF957}" type="presOf" srcId="{2ED246D0-1281-0342-8B5B-D9E89938D6B0}" destId="{316FE83B-78CE-9944-99A3-1D1F88B12E5A}" srcOrd="0" destOrd="0" presId="urn:microsoft.com/office/officeart/2005/8/layout/orgChart1"/>
    <dgm:cxn modelId="{0D115EAC-FB5E-CD48-A1DB-AFB3B0EA5095}" type="presOf" srcId="{DDC7B254-2977-D741-88EB-2969E1A03775}" destId="{E636FFD7-7ED5-0D45-B57C-D2FA8C5DB46D}" srcOrd="1" destOrd="0" presId="urn:microsoft.com/office/officeart/2005/8/layout/orgChart1"/>
    <dgm:cxn modelId="{39579D45-40DC-E845-BD16-262CD5A28DAA}" srcId="{37B2614B-57A0-3145-9216-2328944DF584}" destId="{C12821B1-9949-4147-BBCC-0DBC2EA7C685}" srcOrd="0" destOrd="0" parTransId="{5C647B26-8DE0-FA48-845D-9B4FCD94E82C}" sibTransId="{7C872C0E-2194-4246-8F62-38BBCB6B468D}"/>
    <dgm:cxn modelId="{0BB17802-7EE2-5642-9B78-11D43257828D}" type="presOf" srcId="{85EA194C-8236-A145-BBC2-0F1A7F1009F9}" destId="{40C87A53-3EE2-724A-B0D1-3F87E7EBBDF7}" srcOrd="0" destOrd="0" presId="urn:microsoft.com/office/officeart/2005/8/layout/orgChart1"/>
    <dgm:cxn modelId="{6EA0D20B-3418-F645-884D-4D0CB4CE44B4}" type="presOf" srcId="{C12821B1-9949-4147-BBCC-0DBC2EA7C685}" destId="{54D18068-3FA9-E24D-A3AF-EDD5B5669896}" srcOrd="0" destOrd="0" presId="urn:microsoft.com/office/officeart/2005/8/layout/orgChart1"/>
    <dgm:cxn modelId="{AE57036F-C96A-C940-A845-CEF682FAB69B}" type="presParOf" srcId="{C1BB5167-8DD6-B14E-9633-D167D9BBBDB5}" destId="{E201DD90-1BF5-4743-A5E8-67AED92DB70C}" srcOrd="0" destOrd="0" presId="urn:microsoft.com/office/officeart/2005/8/layout/orgChart1"/>
    <dgm:cxn modelId="{597AA86E-4590-3A44-B139-A8A5DC014193}" type="presParOf" srcId="{E201DD90-1BF5-4743-A5E8-67AED92DB70C}" destId="{B446B6C3-68A5-1F49-A1C3-16A79403D499}" srcOrd="0" destOrd="0" presId="urn:microsoft.com/office/officeart/2005/8/layout/orgChart1"/>
    <dgm:cxn modelId="{0E9366F9-BB3F-8E4A-B705-C1112643DE22}" type="presParOf" srcId="{B446B6C3-68A5-1F49-A1C3-16A79403D499}" destId="{54D18068-3FA9-E24D-A3AF-EDD5B5669896}" srcOrd="0" destOrd="0" presId="urn:microsoft.com/office/officeart/2005/8/layout/orgChart1"/>
    <dgm:cxn modelId="{AA1DFB15-3C06-7D4C-A7A9-DB647CA61C5A}" type="presParOf" srcId="{B446B6C3-68A5-1F49-A1C3-16A79403D499}" destId="{71813AD7-31A8-2044-B67C-5C67FAE00E01}" srcOrd="1" destOrd="0" presId="urn:microsoft.com/office/officeart/2005/8/layout/orgChart1"/>
    <dgm:cxn modelId="{3FB865DD-C61E-3747-BDFF-B9235C6294F6}" type="presParOf" srcId="{E201DD90-1BF5-4743-A5E8-67AED92DB70C}" destId="{E5B88640-50CC-FC45-A97B-FE206ED41FC7}" srcOrd="1" destOrd="0" presId="urn:microsoft.com/office/officeart/2005/8/layout/orgChart1"/>
    <dgm:cxn modelId="{D23964F6-5682-7C4E-B7DB-AAA25BB44864}" type="presParOf" srcId="{E5B88640-50CC-FC45-A97B-FE206ED41FC7}" destId="{280A07B3-52C7-C846-B474-55948AF2A80D}" srcOrd="0" destOrd="0" presId="urn:microsoft.com/office/officeart/2005/8/layout/orgChart1"/>
    <dgm:cxn modelId="{A13CD102-22E2-EB4D-AE45-F0878D5A4019}" type="presParOf" srcId="{E5B88640-50CC-FC45-A97B-FE206ED41FC7}" destId="{A6EB4337-4B5A-D74C-9255-064B5D3C16D6}" srcOrd="1" destOrd="0" presId="urn:microsoft.com/office/officeart/2005/8/layout/orgChart1"/>
    <dgm:cxn modelId="{EC3049A7-389F-DB43-99CB-6442D2198CFC}" type="presParOf" srcId="{A6EB4337-4B5A-D74C-9255-064B5D3C16D6}" destId="{2329282A-5B7E-6242-A718-0BBD3F92A874}" srcOrd="0" destOrd="0" presId="urn:microsoft.com/office/officeart/2005/8/layout/orgChart1"/>
    <dgm:cxn modelId="{4AD9890B-A7FC-F445-96EA-D5EFBBBF3144}" type="presParOf" srcId="{2329282A-5B7E-6242-A718-0BBD3F92A874}" destId="{E73A4033-C178-1248-834E-7CDFF3517920}" srcOrd="0" destOrd="0" presId="urn:microsoft.com/office/officeart/2005/8/layout/orgChart1"/>
    <dgm:cxn modelId="{AB57E140-77A8-C34A-BD0F-BFA9B6DFB435}" type="presParOf" srcId="{2329282A-5B7E-6242-A718-0BBD3F92A874}" destId="{E636FFD7-7ED5-0D45-B57C-D2FA8C5DB46D}" srcOrd="1" destOrd="0" presId="urn:microsoft.com/office/officeart/2005/8/layout/orgChart1"/>
    <dgm:cxn modelId="{FE01D666-AB36-0E4E-AFE8-E27DC45A8717}" type="presParOf" srcId="{A6EB4337-4B5A-D74C-9255-064B5D3C16D6}" destId="{11D6068D-5C5D-F944-AD4D-6307D8B6352E}" srcOrd="1" destOrd="0" presId="urn:microsoft.com/office/officeart/2005/8/layout/orgChart1"/>
    <dgm:cxn modelId="{5EC11827-A01C-934F-BF59-DE381C2B7748}" type="presParOf" srcId="{A6EB4337-4B5A-D74C-9255-064B5D3C16D6}" destId="{B0FA1E64-C0CA-824C-89CA-C394DD1CC43F}" srcOrd="2" destOrd="0" presId="urn:microsoft.com/office/officeart/2005/8/layout/orgChart1"/>
    <dgm:cxn modelId="{B75BAEAC-8D9C-D246-9937-2FDD230FACEA}" type="presParOf" srcId="{E5B88640-50CC-FC45-A97B-FE206ED41FC7}" destId="{316FE83B-78CE-9944-99A3-1D1F88B12E5A}" srcOrd="2" destOrd="0" presId="urn:microsoft.com/office/officeart/2005/8/layout/orgChart1"/>
    <dgm:cxn modelId="{70903F00-99D0-574F-936C-5E42833CE427}" type="presParOf" srcId="{E5B88640-50CC-FC45-A97B-FE206ED41FC7}" destId="{226E5D1C-7A0E-874B-AA69-F886378B2D2E}" srcOrd="3" destOrd="0" presId="urn:microsoft.com/office/officeart/2005/8/layout/orgChart1"/>
    <dgm:cxn modelId="{C63D57B1-ED66-5540-9F46-9F9DC6A03F48}" type="presParOf" srcId="{226E5D1C-7A0E-874B-AA69-F886378B2D2E}" destId="{19DF2D12-F85F-144C-BF68-70B18298979F}" srcOrd="0" destOrd="0" presId="urn:microsoft.com/office/officeart/2005/8/layout/orgChart1"/>
    <dgm:cxn modelId="{5A666B6D-8F08-864D-8A93-C9A22B8BB0C8}" type="presParOf" srcId="{19DF2D12-F85F-144C-BF68-70B18298979F}" destId="{40C87A53-3EE2-724A-B0D1-3F87E7EBBDF7}" srcOrd="0" destOrd="0" presId="urn:microsoft.com/office/officeart/2005/8/layout/orgChart1"/>
    <dgm:cxn modelId="{F219EDBD-5234-DC44-B0D5-DA124D2CE5D7}" type="presParOf" srcId="{19DF2D12-F85F-144C-BF68-70B18298979F}" destId="{97461DAB-AA4A-9C48-989C-8AE863595F6E}" srcOrd="1" destOrd="0" presId="urn:microsoft.com/office/officeart/2005/8/layout/orgChart1"/>
    <dgm:cxn modelId="{87C996FE-B0A5-3944-BBD4-670A164A959F}" type="presParOf" srcId="{226E5D1C-7A0E-874B-AA69-F886378B2D2E}" destId="{AB097286-99EB-3E49-BF9C-38462B2923CA}" srcOrd="1" destOrd="0" presId="urn:microsoft.com/office/officeart/2005/8/layout/orgChart1"/>
    <dgm:cxn modelId="{349B036A-5580-3044-9150-4B0D89530F19}" type="presParOf" srcId="{226E5D1C-7A0E-874B-AA69-F886378B2D2E}" destId="{79C99DAE-2B3F-5144-9FAD-CE94A7E632D5}" srcOrd="2" destOrd="0" presId="urn:microsoft.com/office/officeart/2005/8/layout/orgChart1"/>
    <dgm:cxn modelId="{A73D3E26-F49F-BF41-9458-F5BEFAD5FFB8}" type="presParOf" srcId="{E201DD90-1BF5-4743-A5E8-67AED92DB70C}" destId="{61D214B8-D5C0-A941-A1FA-DA9D229C6E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E83B-78CE-9944-99A3-1D1F88B12E5A}">
      <dsp:nvSpPr>
        <dsp:cNvPr id="0" name=""/>
        <dsp:cNvSpPr/>
      </dsp:nvSpPr>
      <dsp:spPr>
        <a:xfrm>
          <a:off x="3958217" y="817408"/>
          <a:ext cx="1724786" cy="78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882"/>
              </a:lnTo>
              <a:lnTo>
                <a:pt x="1724786" y="391882"/>
              </a:lnTo>
              <a:lnTo>
                <a:pt x="1724786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A07B3-52C7-C846-B474-55948AF2A80D}">
      <dsp:nvSpPr>
        <dsp:cNvPr id="0" name=""/>
        <dsp:cNvSpPr/>
      </dsp:nvSpPr>
      <dsp:spPr>
        <a:xfrm>
          <a:off x="2404739" y="817408"/>
          <a:ext cx="1553477" cy="783764"/>
        </a:xfrm>
        <a:custGeom>
          <a:avLst/>
          <a:gdLst/>
          <a:ahLst/>
          <a:cxnLst/>
          <a:rect l="0" t="0" r="0" b="0"/>
          <a:pathLst>
            <a:path>
              <a:moveTo>
                <a:pt x="1553477" y="0"/>
              </a:moveTo>
              <a:lnTo>
                <a:pt x="1553477" y="391882"/>
              </a:lnTo>
              <a:lnTo>
                <a:pt x="0" y="391882"/>
              </a:lnTo>
              <a:lnTo>
                <a:pt x="0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8068-3FA9-E24D-A3AF-EDD5B5669896}">
      <dsp:nvSpPr>
        <dsp:cNvPr id="0" name=""/>
        <dsp:cNvSpPr/>
      </dsp:nvSpPr>
      <dsp:spPr>
        <a:xfrm>
          <a:off x="2648154" y="539"/>
          <a:ext cx="2620125" cy="8168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Singing Quality Evaluation</a:t>
          </a:r>
          <a:endParaRPr lang="en-US" sz="2400" kern="1200" dirty="0"/>
        </a:p>
      </dsp:txBody>
      <dsp:txXfrm>
        <a:off x="2688030" y="40415"/>
        <a:ext cx="2540373" cy="737117"/>
      </dsp:txXfrm>
    </dsp:sp>
    <dsp:sp modelId="{E73A4033-C178-1248-834E-7CDFF3517920}">
      <dsp:nvSpPr>
        <dsp:cNvPr id="0" name=""/>
        <dsp:cNvSpPr/>
      </dsp:nvSpPr>
      <dsp:spPr>
        <a:xfrm>
          <a:off x="1189698" y="1601173"/>
          <a:ext cx="2430081" cy="5050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Prosody</a:t>
          </a:r>
          <a:endParaRPr lang="en-US" sz="2400" kern="1200" dirty="0"/>
        </a:p>
      </dsp:txBody>
      <dsp:txXfrm>
        <a:off x="1214351" y="1625826"/>
        <a:ext cx="2380775" cy="455718"/>
      </dsp:txXfrm>
    </dsp:sp>
    <dsp:sp modelId="{40C87A53-3EE2-724A-B0D1-3F87E7EBBDF7}">
      <dsp:nvSpPr>
        <dsp:cNvPr id="0" name=""/>
        <dsp:cNvSpPr/>
      </dsp:nvSpPr>
      <dsp:spPr>
        <a:xfrm>
          <a:off x="4377643" y="1601173"/>
          <a:ext cx="2610720" cy="4829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Pronunciation</a:t>
          </a:r>
          <a:endParaRPr lang="en-US" sz="2400" kern="1200" dirty="0"/>
        </a:p>
      </dsp:txBody>
      <dsp:txXfrm>
        <a:off x="4401217" y="1624747"/>
        <a:ext cx="2563572" cy="435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E83B-78CE-9944-99A3-1D1F88B12E5A}">
      <dsp:nvSpPr>
        <dsp:cNvPr id="0" name=""/>
        <dsp:cNvSpPr/>
      </dsp:nvSpPr>
      <dsp:spPr>
        <a:xfrm>
          <a:off x="3958217" y="817408"/>
          <a:ext cx="1724786" cy="78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882"/>
              </a:lnTo>
              <a:lnTo>
                <a:pt x="1724786" y="391882"/>
              </a:lnTo>
              <a:lnTo>
                <a:pt x="1724786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A07B3-52C7-C846-B474-55948AF2A80D}">
      <dsp:nvSpPr>
        <dsp:cNvPr id="0" name=""/>
        <dsp:cNvSpPr/>
      </dsp:nvSpPr>
      <dsp:spPr>
        <a:xfrm>
          <a:off x="2218072" y="817408"/>
          <a:ext cx="1740144" cy="783764"/>
        </a:xfrm>
        <a:custGeom>
          <a:avLst/>
          <a:gdLst/>
          <a:ahLst/>
          <a:cxnLst/>
          <a:rect l="0" t="0" r="0" b="0"/>
          <a:pathLst>
            <a:path>
              <a:moveTo>
                <a:pt x="1740144" y="0"/>
              </a:moveTo>
              <a:lnTo>
                <a:pt x="1740144" y="391882"/>
              </a:lnTo>
              <a:lnTo>
                <a:pt x="0" y="391882"/>
              </a:lnTo>
              <a:lnTo>
                <a:pt x="0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8068-3FA9-E24D-A3AF-EDD5B5669896}">
      <dsp:nvSpPr>
        <dsp:cNvPr id="0" name=""/>
        <dsp:cNvSpPr/>
      </dsp:nvSpPr>
      <dsp:spPr>
        <a:xfrm>
          <a:off x="2648154" y="539"/>
          <a:ext cx="2620125" cy="8168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Singing Quality Evaluation</a:t>
          </a:r>
          <a:endParaRPr lang="en-US" sz="2400" kern="1200" dirty="0"/>
        </a:p>
      </dsp:txBody>
      <dsp:txXfrm>
        <a:off x="2688030" y="40415"/>
        <a:ext cx="2540373" cy="737117"/>
      </dsp:txXfrm>
    </dsp:sp>
    <dsp:sp modelId="{E73A4033-C178-1248-834E-7CDFF3517920}">
      <dsp:nvSpPr>
        <dsp:cNvPr id="0" name=""/>
        <dsp:cNvSpPr/>
      </dsp:nvSpPr>
      <dsp:spPr>
        <a:xfrm>
          <a:off x="1003032" y="1601173"/>
          <a:ext cx="2430081" cy="5050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Prosody</a:t>
          </a:r>
          <a:endParaRPr lang="en-US" sz="2400" kern="1200" dirty="0"/>
        </a:p>
      </dsp:txBody>
      <dsp:txXfrm>
        <a:off x="1027685" y="1625826"/>
        <a:ext cx="2380775" cy="455718"/>
      </dsp:txXfrm>
    </dsp:sp>
    <dsp:sp modelId="{40C87A53-3EE2-724A-B0D1-3F87E7EBBDF7}">
      <dsp:nvSpPr>
        <dsp:cNvPr id="0" name=""/>
        <dsp:cNvSpPr/>
      </dsp:nvSpPr>
      <dsp:spPr>
        <a:xfrm>
          <a:off x="4190976" y="1601173"/>
          <a:ext cx="2984053" cy="4829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Pronunciation</a:t>
          </a:r>
          <a:endParaRPr lang="en-US" sz="2400" kern="1200" dirty="0"/>
        </a:p>
      </dsp:txBody>
      <dsp:txXfrm>
        <a:off x="4214550" y="1624747"/>
        <a:ext cx="2936905" cy="4357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E83B-78CE-9944-99A3-1D1F88B12E5A}">
      <dsp:nvSpPr>
        <dsp:cNvPr id="0" name=""/>
        <dsp:cNvSpPr/>
      </dsp:nvSpPr>
      <dsp:spPr>
        <a:xfrm>
          <a:off x="3958217" y="817408"/>
          <a:ext cx="1724786" cy="78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882"/>
              </a:lnTo>
              <a:lnTo>
                <a:pt x="1724786" y="391882"/>
              </a:lnTo>
              <a:lnTo>
                <a:pt x="1724786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A07B3-52C7-C846-B474-55948AF2A80D}">
      <dsp:nvSpPr>
        <dsp:cNvPr id="0" name=""/>
        <dsp:cNvSpPr/>
      </dsp:nvSpPr>
      <dsp:spPr>
        <a:xfrm>
          <a:off x="2218072" y="817408"/>
          <a:ext cx="1740144" cy="783764"/>
        </a:xfrm>
        <a:custGeom>
          <a:avLst/>
          <a:gdLst/>
          <a:ahLst/>
          <a:cxnLst/>
          <a:rect l="0" t="0" r="0" b="0"/>
          <a:pathLst>
            <a:path>
              <a:moveTo>
                <a:pt x="1740144" y="0"/>
              </a:moveTo>
              <a:lnTo>
                <a:pt x="1740144" y="391882"/>
              </a:lnTo>
              <a:lnTo>
                <a:pt x="0" y="391882"/>
              </a:lnTo>
              <a:lnTo>
                <a:pt x="0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8068-3FA9-E24D-A3AF-EDD5B5669896}">
      <dsp:nvSpPr>
        <dsp:cNvPr id="0" name=""/>
        <dsp:cNvSpPr/>
      </dsp:nvSpPr>
      <dsp:spPr>
        <a:xfrm>
          <a:off x="2648154" y="539"/>
          <a:ext cx="2620125" cy="8168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Singing Quality Evaluation</a:t>
          </a:r>
          <a:endParaRPr lang="en-US" sz="2400" kern="1200" dirty="0"/>
        </a:p>
      </dsp:txBody>
      <dsp:txXfrm>
        <a:off x="2688030" y="40415"/>
        <a:ext cx="2540373" cy="737117"/>
      </dsp:txXfrm>
    </dsp:sp>
    <dsp:sp modelId="{E73A4033-C178-1248-834E-7CDFF3517920}">
      <dsp:nvSpPr>
        <dsp:cNvPr id="0" name=""/>
        <dsp:cNvSpPr/>
      </dsp:nvSpPr>
      <dsp:spPr>
        <a:xfrm>
          <a:off x="1003032" y="1601173"/>
          <a:ext cx="2430081" cy="5050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Prosody</a:t>
          </a:r>
          <a:endParaRPr lang="en-US" sz="2400" kern="1200" dirty="0"/>
        </a:p>
      </dsp:txBody>
      <dsp:txXfrm>
        <a:off x="1027685" y="1625826"/>
        <a:ext cx="2380775" cy="455718"/>
      </dsp:txXfrm>
    </dsp:sp>
    <dsp:sp modelId="{40C87A53-3EE2-724A-B0D1-3F87E7EBBDF7}">
      <dsp:nvSpPr>
        <dsp:cNvPr id="0" name=""/>
        <dsp:cNvSpPr/>
      </dsp:nvSpPr>
      <dsp:spPr>
        <a:xfrm>
          <a:off x="4190976" y="1601173"/>
          <a:ext cx="2984053" cy="4829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Pronunciation</a:t>
          </a:r>
          <a:endParaRPr lang="en-US" sz="2400" kern="1200" dirty="0"/>
        </a:p>
      </dsp:txBody>
      <dsp:txXfrm>
        <a:off x="4214550" y="1624747"/>
        <a:ext cx="2936905" cy="4357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E83B-78CE-9944-99A3-1D1F88B12E5A}">
      <dsp:nvSpPr>
        <dsp:cNvPr id="0" name=""/>
        <dsp:cNvSpPr/>
      </dsp:nvSpPr>
      <dsp:spPr>
        <a:xfrm>
          <a:off x="3958217" y="817408"/>
          <a:ext cx="1724786" cy="78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882"/>
              </a:lnTo>
              <a:lnTo>
                <a:pt x="1724786" y="391882"/>
              </a:lnTo>
              <a:lnTo>
                <a:pt x="1724786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A07B3-52C7-C846-B474-55948AF2A80D}">
      <dsp:nvSpPr>
        <dsp:cNvPr id="0" name=""/>
        <dsp:cNvSpPr/>
      </dsp:nvSpPr>
      <dsp:spPr>
        <a:xfrm>
          <a:off x="2218072" y="817408"/>
          <a:ext cx="1740144" cy="783764"/>
        </a:xfrm>
        <a:custGeom>
          <a:avLst/>
          <a:gdLst/>
          <a:ahLst/>
          <a:cxnLst/>
          <a:rect l="0" t="0" r="0" b="0"/>
          <a:pathLst>
            <a:path>
              <a:moveTo>
                <a:pt x="1740144" y="0"/>
              </a:moveTo>
              <a:lnTo>
                <a:pt x="1740144" y="391882"/>
              </a:lnTo>
              <a:lnTo>
                <a:pt x="0" y="391882"/>
              </a:lnTo>
              <a:lnTo>
                <a:pt x="0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8068-3FA9-E24D-A3AF-EDD5B5669896}">
      <dsp:nvSpPr>
        <dsp:cNvPr id="0" name=""/>
        <dsp:cNvSpPr/>
      </dsp:nvSpPr>
      <dsp:spPr>
        <a:xfrm>
          <a:off x="2648154" y="539"/>
          <a:ext cx="2620125" cy="8168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Singing Quality Evaluation</a:t>
          </a:r>
          <a:endParaRPr lang="en-US" sz="2400" kern="1200" dirty="0"/>
        </a:p>
      </dsp:txBody>
      <dsp:txXfrm>
        <a:off x="2688030" y="40415"/>
        <a:ext cx="2540373" cy="737117"/>
      </dsp:txXfrm>
    </dsp:sp>
    <dsp:sp modelId="{E73A4033-C178-1248-834E-7CDFF3517920}">
      <dsp:nvSpPr>
        <dsp:cNvPr id="0" name=""/>
        <dsp:cNvSpPr/>
      </dsp:nvSpPr>
      <dsp:spPr>
        <a:xfrm>
          <a:off x="1003032" y="1601173"/>
          <a:ext cx="2430081" cy="5050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Prosody</a:t>
          </a:r>
          <a:endParaRPr lang="en-US" sz="2400" kern="1200" dirty="0"/>
        </a:p>
      </dsp:txBody>
      <dsp:txXfrm>
        <a:off x="1027685" y="1625826"/>
        <a:ext cx="2380775" cy="455718"/>
      </dsp:txXfrm>
    </dsp:sp>
    <dsp:sp modelId="{40C87A53-3EE2-724A-B0D1-3F87E7EBBDF7}">
      <dsp:nvSpPr>
        <dsp:cNvPr id="0" name=""/>
        <dsp:cNvSpPr/>
      </dsp:nvSpPr>
      <dsp:spPr>
        <a:xfrm>
          <a:off x="4190976" y="1601173"/>
          <a:ext cx="2984053" cy="4829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Pronunciation</a:t>
          </a:r>
          <a:endParaRPr lang="en-US" sz="2400" kern="1200" dirty="0"/>
        </a:p>
      </dsp:txBody>
      <dsp:txXfrm>
        <a:off x="4214550" y="1624747"/>
        <a:ext cx="2936905" cy="435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E83B-78CE-9944-99A3-1D1F88B12E5A}">
      <dsp:nvSpPr>
        <dsp:cNvPr id="0" name=""/>
        <dsp:cNvSpPr/>
      </dsp:nvSpPr>
      <dsp:spPr>
        <a:xfrm>
          <a:off x="3958217" y="817408"/>
          <a:ext cx="1724786" cy="78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882"/>
              </a:lnTo>
              <a:lnTo>
                <a:pt x="1724786" y="391882"/>
              </a:lnTo>
              <a:lnTo>
                <a:pt x="1724786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A07B3-52C7-C846-B474-55948AF2A80D}">
      <dsp:nvSpPr>
        <dsp:cNvPr id="0" name=""/>
        <dsp:cNvSpPr/>
      </dsp:nvSpPr>
      <dsp:spPr>
        <a:xfrm>
          <a:off x="2218072" y="817408"/>
          <a:ext cx="1740144" cy="783764"/>
        </a:xfrm>
        <a:custGeom>
          <a:avLst/>
          <a:gdLst/>
          <a:ahLst/>
          <a:cxnLst/>
          <a:rect l="0" t="0" r="0" b="0"/>
          <a:pathLst>
            <a:path>
              <a:moveTo>
                <a:pt x="1740144" y="0"/>
              </a:moveTo>
              <a:lnTo>
                <a:pt x="1740144" y="391882"/>
              </a:lnTo>
              <a:lnTo>
                <a:pt x="0" y="391882"/>
              </a:lnTo>
              <a:lnTo>
                <a:pt x="0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8068-3FA9-E24D-A3AF-EDD5B5669896}">
      <dsp:nvSpPr>
        <dsp:cNvPr id="0" name=""/>
        <dsp:cNvSpPr/>
      </dsp:nvSpPr>
      <dsp:spPr>
        <a:xfrm>
          <a:off x="2648154" y="539"/>
          <a:ext cx="2620125" cy="8168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Singing Quality Evaluation</a:t>
          </a:r>
          <a:endParaRPr lang="en-US" sz="2400" kern="1200" dirty="0"/>
        </a:p>
      </dsp:txBody>
      <dsp:txXfrm>
        <a:off x="2688030" y="40415"/>
        <a:ext cx="2540373" cy="737117"/>
      </dsp:txXfrm>
    </dsp:sp>
    <dsp:sp modelId="{E73A4033-C178-1248-834E-7CDFF3517920}">
      <dsp:nvSpPr>
        <dsp:cNvPr id="0" name=""/>
        <dsp:cNvSpPr/>
      </dsp:nvSpPr>
      <dsp:spPr>
        <a:xfrm>
          <a:off x="1003032" y="1601173"/>
          <a:ext cx="2430081" cy="5050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Prosody</a:t>
          </a:r>
          <a:endParaRPr lang="en-US" sz="2400" kern="1200" dirty="0"/>
        </a:p>
      </dsp:txBody>
      <dsp:txXfrm>
        <a:off x="1027685" y="1625826"/>
        <a:ext cx="2380775" cy="455718"/>
      </dsp:txXfrm>
    </dsp:sp>
    <dsp:sp modelId="{40C87A53-3EE2-724A-B0D1-3F87E7EBBDF7}">
      <dsp:nvSpPr>
        <dsp:cNvPr id="0" name=""/>
        <dsp:cNvSpPr/>
      </dsp:nvSpPr>
      <dsp:spPr>
        <a:xfrm>
          <a:off x="4190976" y="1601173"/>
          <a:ext cx="2984053" cy="4829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Pronunciation</a:t>
          </a:r>
          <a:endParaRPr lang="en-US" sz="2400" kern="1200" dirty="0"/>
        </a:p>
      </dsp:txBody>
      <dsp:txXfrm>
        <a:off x="4214550" y="1624747"/>
        <a:ext cx="2936905" cy="4357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E83B-78CE-9944-99A3-1D1F88B12E5A}">
      <dsp:nvSpPr>
        <dsp:cNvPr id="0" name=""/>
        <dsp:cNvSpPr/>
      </dsp:nvSpPr>
      <dsp:spPr>
        <a:xfrm>
          <a:off x="3958217" y="817408"/>
          <a:ext cx="1724786" cy="78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882"/>
              </a:lnTo>
              <a:lnTo>
                <a:pt x="1724786" y="391882"/>
              </a:lnTo>
              <a:lnTo>
                <a:pt x="1724786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A07B3-52C7-C846-B474-55948AF2A80D}">
      <dsp:nvSpPr>
        <dsp:cNvPr id="0" name=""/>
        <dsp:cNvSpPr/>
      </dsp:nvSpPr>
      <dsp:spPr>
        <a:xfrm>
          <a:off x="2218072" y="817408"/>
          <a:ext cx="1740144" cy="783764"/>
        </a:xfrm>
        <a:custGeom>
          <a:avLst/>
          <a:gdLst/>
          <a:ahLst/>
          <a:cxnLst/>
          <a:rect l="0" t="0" r="0" b="0"/>
          <a:pathLst>
            <a:path>
              <a:moveTo>
                <a:pt x="1740144" y="0"/>
              </a:moveTo>
              <a:lnTo>
                <a:pt x="1740144" y="391882"/>
              </a:lnTo>
              <a:lnTo>
                <a:pt x="0" y="391882"/>
              </a:lnTo>
              <a:lnTo>
                <a:pt x="0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8068-3FA9-E24D-A3AF-EDD5B5669896}">
      <dsp:nvSpPr>
        <dsp:cNvPr id="0" name=""/>
        <dsp:cNvSpPr/>
      </dsp:nvSpPr>
      <dsp:spPr>
        <a:xfrm>
          <a:off x="2648154" y="539"/>
          <a:ext cx="2620125" cy="8168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Singing Quality Evaluation</a:t>
          </a:r>
          <a:endParaRPr lang="en-US" sz="2400" kern="1200" dirty="0"/>
        </a:p>
      </dsp:txBody>
      <dsp:txXfrm>
        <a:off x="2688030" y="40415"/>
        <a:ext cx="2540373" cy="737117"/>
      </dsp:txXfrm>
    </dsp:sp>
    <dsp:sp modelId="{E73A4033-C178-1248-834E-7CDFF3517920}">
      <dsp:nvSpPr>
        <dsp:cNvPr id="0" name=""/>
        <dsp:cNvSpPr/>
      </dsp:nvSpPr>
      <dsp:spPr>
        <a:xfrm>
          <a:off x="1003032" y="1601173"/>
          <a:ext cx="2430081" cy="5050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Prosody</a:t>
          </a:r>
          <a:endParaRPr lang="en-US" sz="2400" kern="1200" dirty="0"/>
        </a:p>
      </dsp:txBody>
      <dsp:txXfrm>
        <a:off x="1027685" y="1625826"/>
        <a:ext cx="2380775" cy="455718"/>
      </dsp:txXfrm>
    </dsp:sp>
    <dsp:sp modelId="{40C87A53-3EE2-724A-B0D1-3F87E7EBBDF7}">
      <dsp:nvSpPr>
        <dsp:cNvPr id="0" name=""/>
        <dsp:cNvSpPr/>
      </dsp:nvSpPr>
      <dsp:spPr>
        <a:xfrm>
          <a:off x="4190976" y="1601173"/>
          <a:ext cx="2984053" cy="4829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Pronunciation</a:t>
          </a:r>
          <a:endParaRPr lang="en-US" sz="2400" kern="1200" dirty="0"/>
        </a:p>
      </dsp:txBody>
      <dsp:txXfrm>
        <a:off x="4214550" y="1624747"/>
        <a:ext cx="2936905" cy="4357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FE83B-78CE-9944-99A3-1D1F88B12E5A}">
      <dsp:nvSpPr>
        <dsp:cNvPr id="0" name=""/>
        <dsp:cNvSpPr/>
      </dsp:nvSpPr>
      <dsp:spPr>
        <a:xfrm>
          <a:off x="3958217" y="817408"/>
          <a:ext cx="1724786" cy="78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882"/>
              </a:lnTo>
              <a:lnTo>
                <a:pt x="1724786" y="391882"/>
              </a:lnTo>
              <a:lnTo>
                <a:pt x="1724786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A07B3-52C7-C846-B474-55948AF2A80D}">
      <dsp:nvSpPr>
        <dsp:cNvPr id="0" name=""/>
        <dsp:cNvSpPr/>
      </dsp:nvSpPr>
      <dsp:spPr>
        <a:xfrm>
          <a:off x="2218072" y="817408"/>
          <a:ext cx="1740144" cy="783764"/>
        </a:xfrm>
        <a:custGeom>
          <a:avLst/>
          <a:gdLst/>
          <a:ahLst/>
          <a:cxnLst/>
          <a:rect l="0" t="0" r="0" b="0"/>
          <a:pathLst>
            <a:path>
              <a:moveTo>
                <a:pt x="1740144" y="0"/>
              </a:moveTo>
              <a:lnTo>
                <a:pt x="1740144" y="391882"/>
              </a:lnTo>
              <a:lnTo>
                <a:pt x="0" y="391882"/>
              </a:lnTo>
              <a:lnTo>
                <a:pt x="0" y="7837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8068-3FA9-E24D-A3AF-EDD5B5669896}">
      <dsp:nvSpPr>
        <dsp:cNvPr id="0" name=""/>
        <dsp:cNvSpPr/>
      </dsp:nvSpPr>
      <dsp:spPr>
        <a:xfrm>
          <a:off x="2648154" y="539"/>
          <a:ext cx="2620125" cy="8168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Singing Quality Evaluation</a:t>
          </a:r>
          <a:endParaRPr lang="en-US" sz="2400" kern="1200" dirty="0"/>
        </a:p>
      </dsp:txBody>
      <dsp:txXfrm>
        <a:off x="2688030" y="40415"/>
        <a:ext cx="2540373" cy="737117"/>
      </dsp:txXfrm>
    </dsp:sp>
    <dsp:sp modelId="{E73A4033-C178-1248-834E-7CDFF3517920}">
      <dsp:nvSpPr>
        <dsp:cNvPr id="0" name=""/>
        <dsp:cNvSpPr/>
      </dsp:nvSpPr>
      <dsp:spPr>
        <a:xfrm>
          <a:off x="1003032" y="1601173"/>
          <a:ext cx="2430081" cy="5050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Prosody</a:t>
          </a:r>
          <a:endParaRPr lang="en-US" sz="2400" kern="1200" dirty="0"/>
        </a:p>
      </dsp:txBody>
      <dsp:txXfrm>
        <a:off x="1027685" y="1625826"/>
        <a:ext cx="2380775" cy="455718"/>
      </dsp:txXfrm>
    </dsp:sp>
    <dsp:sp modelId="{40C87A53-3EE2-724A-B0D1-3F87E7EBBDF7}">
      <dsp:nvSpPr>
        <dsp:cNvPr id="0" name=""/>
        <dsp:cNvSpPr/>
      </dsp:nvSpPr>
      <dsp:spPr>
        <a:xfrm>
          <a:off x="4190976" y="1601173"/>
          <a:ext cx="2984053" cy="48291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Pronunciation</a:t>
          </a:r>
          <a:endParaRPr lang="en-US" sz="2400" kern="1200" dirty="0"/>
        </a:p>
      </dsp:txBody>
      <dsp:txXfrm>
        <a:off x="4214550" y="1624747"/>
        <a:ext cx="2936905" cy="435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17C43-3C33-E640-BF9A-52E8FE7111C7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A045B-4CD6-3649-90DF-07862B23D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51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875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Because the</a:t>
            </a:r>
            <a:r>
              <a:rPr lang="en-US" sz="1200" baseline="0" dirty="0" smtClean="0"/>
              <a:t> algorithm gets constrained by the </a:t>
            </a:r>
            <a:r>
              <a:rPr lang="en-US" sz="1200" dirty="0" smtClean="0"/>
              <a:t>need for a reference for every new song </a:t>
            </a:r>
            <a:br>
              <a:rPr lang="en-US" sz="1200" dirty="0" smtClean="0"/>
            </a:br>
            <a:r>
              <a:rPr lang="en-US" sz="1200" dirty="0" smtClean="0"/>
              <a:t>professional grade reference singer of the song, or availability of the musical notes of the song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ym typeface="Wingdings"/>
              </a:rPr>
              <a:t> There are </a:t>
            </a:r>
            <a:r>
              <a:rPr lang="en-US" sz="1200" dirty="0" smtClean="0"/>
              <a:t>inherent properties of singing quality that are independent of a reference singer or melody, which help the music-experts to judge singing quality without a reference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850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Since generally a song consists of only a set of dominant notes, the “spikiness” of the pitch histogram of the good singer indicates that the notes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song (wrapped onto an octave) are being hit repeatedly and consistently. On the other hand, the poor singer has a dispersed distribution of pitch values indicating that the singer is unable to hit the dominant notes of the song consistently.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50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 pitch histogram is computed as the count of the pitch values of a singing rendition folded on to the 12 semitones in an octave</a:t>
            </a:r>
          </a:p>
          <a:p>
            <a:r>
              <a:rPr lang="en-US" sz="1200" dirty="0" smtClean="0"/>
              <a:t>12 semitones x 10 bins each = 120 bins in total, each representing 10 cents</a:t>
            </a:r>
            <a:endParaRPr lang="en-US" sz="1200" baseline="30000" dirty="0" smtClean="0"/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generally a song consists of only a set of dominant notes, the “spikiness” of the pitch histogram of the good singer indicates that the notes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song (wrapped onto an octave) are being hit repeatedly and consistently. On the other hand, the poor singer has a dispersed distribution of pitch values indicating that the singer is unable to hit the dominant notes of the song consistently.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850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ASR as well as an external resource, i.e. published lyrics.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197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speech community, dictionary or lexicon enhancement with pronunciation variants is a popular method to detect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pronunciation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7628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Feature space maximum linear likelihood regression, we</a:t>
            </a:r>
            <a:r>
              <a:rPr lang="en-US" baseline="0" dirty="0" smtClean="0"/>
              <a:t> estimate a transformation of the feature vector such that its probability of getting generated from the given model is maximized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estimate </a:t>
            </a:r>
            <a:r>
              <a:rPr lang="en-US" dirty="0" err="1" smtClean="0"/>
              <a:t>fMLLR</a:t>
            </a:r>
            <a:r>
              <a:rPr lang="en-US" dirty="0" smtClean="0"/>
              <a:t> matrices for the individual training speakers and train on the adapted features; this is called Speaker Adapted Training (SAT)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main difference between singing and speech is the longer duration of the vowels in singing voice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1596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PPG contains the normalized posterior probability of every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phone per frame, obtained from decoding a sung utterance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singing-adapted acoustic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49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dirty="0" err="1" smtClean="0"/>
              <a:t>indep</a:t>
            </a:r>
            <a:r>
              <a:rPr lang="en-US" dirty="0" smtClean="0"/>
              <a:t> PEM is defined as the ratio of the probability of the target</a:t>
            </a:r>
            <a:r>
              <a:rPr lang="en-US" baseline="0" dirty="0" smtClean="0"/>
              <a:t> </a:t>
            </a:r>
            <a:r>
              <a:rPr lang="en-US" dirty="0" smtClean="0"/>
              <a:t>phoneme to the sum of probabilities of the rest of the phonemes, averaged over all the frames within the phoneme. </a:t>
            </a:r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dependent PEM is computed as the dot product of the reference PPG vector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test PPG vector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49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dirty="0" err="1" smtClean="0"/>
              <a:t>indep</a:t>
            </a:r>
            <a:r>
              <a:rPr lang="en-US" dirty="0" smtClean="0"/>
              <a:t> PEM is defined as the ratio of the probability of the target</a:t>
            </a:r>
            <a:r>
              <a:rPr lang="en-US" baseline="0" dirty="0" smtClean="0"/>
              <a:t> </a:t>
            </a:r>
            <a:r>
              <a:rPr lang="en-US" dirty="0" smtClean="0"/>
              <a:t>phoneme to the sum of probabilities of the rest of the phonemes, averaged over all the frames within the phoneme. </a:t>
            </a:r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dependent PEM is computed as the dot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of the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 PPG vector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test PPG vector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4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654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Template </a:t>
            </a:r>
            <a:r>
              <a:rPr lang="en-US" dirty="0" err="1" smtClean="0"/>
              <a:t>indep</a:t>
            </a:r>
            <a:r>
              <a:rPr lang="en-US" dirty="0" smtClean="0"/>
              <a:t> PEM is defined as the ratio of the probability of the target</a:t>
            </a:r>
            <a:r>
              <a:rPr lang="en-US" baseline="0" dirty="0" smtClean="0"/>
              <a:t> </a:t>
            </a:r>
            <a:r>
              <a:rPr lang="en-US" dirty="0" smtClean="0"/>
              <a:t>phoneme to the sum of probabilities of the rest of the phonemes, averaged over all the frames within the phoneme. </a:t>
            </a:r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 dependent PEM is computed as the dot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of the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 PPG vector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test PPG vector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049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[1] Derry Fitzgerald,  “Harmonic/percussive separation using me-</a:t>
            </a:r>
            <a:r>
              <a:rPr lang="en-US" sz="1600" dirty="0" err="1" smtClean="0"/>
              <a:t>dian</a:t>
            </a:r>
            <a:r>
              <a:rPr lang="en-US" sz="1600" dirty="0" smtClean="0"/>
              <a:t> filtering,”  in3th International Conference on Digital Au-</a:t>
            </a:r>
            <a:r>
              <a:rPr lang="en-US" sz="1600" dirty="0" err="1" smtClean="0"/>
              <a:t>dio</a:t>
            </a:r>
            <a:r>
              <a:rPr lang="en-US" sz="1600" dirty="0" smtClean="0"/>
              <a:t> Effects (DAFX10), Graz, Austria. 2010, Dublin Institute </a:t>
            </a:r>
            <a:r>
              <a:rPr lang="en-US" sz="1600" dirty="0" err="1" smtClean="0"/>
              <a:t>ofTechnology</a:t>
            </a:r>
            <a:endParaRPr lang="en-US" sz="16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[2] </a:t>
            </a:r>
            <a:r>
              <a:rPr lang="en-US" sz="1600" dirty="0" err="1" smtClean="0"/>
              <a:t>Pritish</a:t>
            </a:r>
            <a:r>
              <a:rPr lang="en-US" sz="1600" dirty="0" smtClean="0"/>
              <a:t>  </a:t>
            </a:r>
            <a:r>
              <a:rPr lang="en-US" sz="1600" dirty="0" err="1" smtClean="0"/>
              <a:t>Chandna</a:t>
            </a:r>
            <a:r>
              <a:rPr lang="en-US" sz="1600" dirty="0" smtClean="0"/>
              <a:t>,   Marius  </a:t>
            </a:r>
            <a:r>
              <a:rPr lang="en-US" sz="1600" dirty="0" err="1" smtClean="0"/>
              <a:t>Miron</a:t>
            </a:r>
            <a:r>
              <a:rPr lang="en-US" sz="1600" dirty="0" smtClean="0"/>
              <a:t>,   </a:t>
            </a:r>
            <a:r>
              <a:rPr lang="en-US" sz="1600" dirty="0" err="1" smtClean="0"/>
              <a:t>Jordi</a:t>
            </a:r>
            <a:r>
              <a:rPr lang="en-US" sz="1600" dirty="0" smtClean="0"/>
              <a:t>  </a:t>
            </a:r>
            <a:r>
              <a:rPr lang="en-US" sz="1600" dirty="0" err="1" smtClean="0"/>
              <a:t>Janer</a:t>
            </a:r>
            <a:r>
              <a:rPr lang="en-US" sz="1600" dirty="0" smtClean="0"/>
              <a:t>,   and  </a:t>
            </a:r>
            <a:r>
              <a:rPr lang="en-US" sz="1600" dirty="0" err="1" smtClean="0"/>
              <a:t>EmiliaG</a:t>
            </a:r>
            <a:r>
              <a:rPr lang="en-US" sz="1600" dirty="0" smtClean="0"/>
              <a:t> ́</a:t>
            </a:r>
            <a:r>
              <a:rPr lang="en-US" sz="1600" dirty="0" err="1" smtClean="0"/>
              <a:t>omez</a:t>
            </a:r>
            <a:r>
              <a:rPr lang="en-US" sz="1600" dirty="0" smtClean="0"/>
              <a:t>,“</a:t>
            </a:r>
            <a:r>
              <a:rPr lang="en-US" sz="1600" dirty="0" err="1" smtClean="0"/>
              <a:t>Monoaural</a:t>
            </a:r>
            <a:r>
              <a:rPr lang="en-US" sz="1600" dirty="0" smtClean="0"/>
              <a:t>  audio  source  separation  using  </a:t>
            </a:r>
            <a:r>
              <a:rPr lang="en-US" sz="1600" dirty="0" err="1" smtClean="0"/>
              <a:t>deepconvolutional</a:t>
            </a:r>
            <a:r>
              <a:rPr lang="en-US" sz="1600" dirty="0" smtClean="0"/>
              <a:t> neural networks,”   </a:t>
            </a:r>
            <a:r>
              <a:rPr lang="en-US" sz="1600" dirty="0" err="1" smtClean="0"/>
              <a:t>inInternational</a:t>
            </a:r>
            <a:r>
              <a:rPr lang="en-US" sz="1600" dirty="0" smtClean="0"/>
              <a:t> </a:t>
            </a:r>
            <a:r>
              <a:rPr lang="en-US" sz="1600" dirty="0" err="1" smtClean="0"/>
              <a:t>Conferenceon</a:t>
            </a:r>
            <a:r>
              <a:rPr lang="en-US" sz="1600" dirty="0" smtClean="0"/>
              <a:t> Latent Variable Analysis and Signal Separation. Springer,2017, pp. 258–266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[3] Andreas  </a:t>
            </a:r>
            <a:r>
              <a:rPr lang="en-US" sz="1600" dirty="0" err="1" smtClean="0"/>
              <a:t>Jansson</a:t>
            </a:r>
            <a:r>
              <a:rPr lang="en-US" sz="1600" dirty="0" smtClean="0"/>
              <a:t>,   Eric  J.  Humphrey,   Nicola  </a:t>
            </a:r>
            <a:r>
              <a:rPr lang="en-US" sz="1600" dirty="0" err="1" smtClean="0"/>
              <a:t>Montecchio,Rachel</a:t>
            </a:r>
            <a:r>
              <a:rPr lang="en-US" sz="1600" dirty="0" smtClean="0"/>
              <a:t>   M.   Bittner,   </a:t>
            </a:r>
            <a:r>
              <a:rPr lang="en-US" sz="1600" dirty="0" err="1" smtClean="0"/>
              <a:t>Aparna</a:t>
            </a:r>
            <a:r>
              <a:rPr lang="en-US" sz="1600" dirty="0" smtClean="0"/>
              <a:t>   Kumar,   and   Tillman   </a:t>
            </a:r>
            <a:r>
              <a:rPr lang="en-US" sz="1600" dirty="0" err="1" smtClean="0"/>
              <a:t>Weyde</a:t>
            </a:r>
            <a:r>
              <a:rPr lang="en-US" sz="1600" dirty="0" smtClean="0"/>
              <a:t>,“Singing voice separation with deep U-Net convolutional net-works,” </a:t>
            </a:r>
            <a:r>
              <a:rPr lang="en-US" sz="1600" dirty="0" err="1" smtClean="0"/>
              <a:t>inISMIR</a:t>
            </a:r>
            <a:r>
              <a:rPr lang="en-US" sz="1600" dirty="0" smtClean="0"/>
              <a:t>, 2017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A045B-4CD6-3649-90DF-07862B23DC0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01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92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speech signals are essentially time series signals,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can have variable lengths. For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phone /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can be spoken as /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or /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/, but still remains the phoneme /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variable length property is captured by Hidden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markov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model, that consists of a sequence of states, with transition probability and state likelihood or the observation probability.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DNN is a stack of non-linear hidden layers, whose output neurons are trained to estimate the posterior probability of the states, given the acoustic observation vector.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/>
              <a:t>The cross-entropy between ground-truth targets and the posteriors is often used as an optimization criterion for DNN training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8274-8604-3143-AEE0-4EA40823692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4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65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signal processing methods to describe the </a:t>
            </a:r>
            <a:r>
              <a:rPr lang="en-US" baseline="0" dirty="0" err="1" smtClean="0"/>
              <a:t>percpetual</a:t>
            </a:r>
            <a:r>
              <a:rPr lang="en-US" baseline="0" dirty="0" smtClean="0"/>
              <a:t> parameters like pitch, rhythm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521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MFCC vectors represent in singing signal?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611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every frame,</a:t>
            </a:r>
            <a:r>
              <a:rPr lang="en-US" baseline="0" dirty="0" smtClean="0"/>
              <a:t> we therefore get the Frame Disturbance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8274-8604-3143-AEE0-4EA4082369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0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feature represents</a:t>
            </a:r>
            <a:r>
              <a:rPr lang="en-US" baseline="0" dirty="0" smtClean="0"/>
              <a:t> intonation or melody?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91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 regression or Multi-layer perceptron</a:t>
            </a:r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maximum correlation achieved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amongst human judges, thus it is also the upper bound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achievable performance of machine-based singing quality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8274-8604-3143-AEE0-4EA4082369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4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0D9CEF-FACF-AE43-92C6-4F7C4A1CACC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92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1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91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768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9048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28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4991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544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305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708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383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25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5331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1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5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7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3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5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2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6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9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6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B38BA-A80C-B144-9913-2B336A737AB2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28010-25AE-AE48-BCED-4648E5A18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C7FCD19-3CA0-7443-9C96-6B4E3BD93D5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2/5/19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2BEF67-DDEB-F845-B7C6-309A68447F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843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5" Type="http://schemas.openxmlformats.org/officeDocument/2006/relationships/image" Target="../media/image16.jpeg"/><Relationship Id="rId6" Type="http://schemas.microsoft.com/office/2007/relationships/hdphoto" Target="../media/hdphoto2.wdp"/><Relationship Id="rId7" Type="http://schemas.openxmlformats.org/officeDocument/2006/relationships/image" Target="../media/image2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7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4" Type="http://schemas.openxmlformats.org/officeDocument/2006/relationships/audio" Target="../media/media5.wav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10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1.png"/><Relationship Id="rId13" Type="http://schemas.openxmlformats.org/officeDocument/2006/relationships/image" Target="../media/image11.png"/><Relationship Id="rId1" Type="http://schemas.microsoft.com/office/2007/relationships/media" Target="../media/media1.wav"/><Relationship Id="rId2" Type="http://schemas.openxmlformats.org/officeDocument/2006/relationships/audio" Target="../media/media1.wav"/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microsoft.com/office/2007/relationships/media" Target="../media/media3.wav"/><Relationship Id="rId6" Type="http://schemas.openxmlformats.org/officeDocument/2006/relationships/audio" Target="../media/media3.wav"/><Relationship Id="rId7" Type="http://schemas.openxmlformats.org/officeDocument/2006/relationships/slideLayout" Target="../slideLayouts/slideLayout13.xml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1" Type="http://schemas.microsoft.com/office/2007/relationships/media" Target="../media/media11.wav"/><Relationship Id="rId12" Type="http://schemas.openxmlformats.org/officeDocument/2006/relationships/audio" Target="../media/media11.wav"/><Relationship Id="rId13" Type="http://schemas.openxmlformats.org/officeDocument/2006/relationships/slideLayout" Target="../slideLayouts/slideLayout13.xml"/><Relationship Id="rId14" Type="http://schemas.openxmlformats.org/officeDocument/2006/relationships/image" Target="../media/image29.png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10.png"/><Relationship Id="rId1" Type="http://schemas.microsoft.com/office/2007/relationships/media" Target="../media/media6.wav"/><Relationship Id="rId2" Type="http://schemas.openxmlformats.org/officeDocument/2006/relationships/audio" Target="../media/media6.wav"/><Relationship Id="rId3" Type="http://schemas.microsoft.com/office/2007/relationships/media" Target="../media/media7.wav"/><Relationship Id="rId4" Type="http://schemas.openxmlformats.org/officeDocument/2006/relationships/audio" Target="../media/media7.wav"/><Relationship Id="rId5" Type="http://schemas.microsoft.com/office/2007/relationships/media" Target="../media/media8.wav"/><Relationship Id="rId6" Type="http://schemas.openxmlformats.org/officeDocument/2006/relationships/audio" Target="../media/media8.wav"/><Relationship Id="rId7" Type="http://schemas.microsoft.com/office/2007/relationships/media" Target="../media/media9.wav"/><Relationship Id="rId8" Type="http://schemas.openxmlformats.org/officeDocument/2006/relationships/audio" Target="../media/media9.wav"/><Relationship Id="rId9" Type="http://schemas.microsoft.com/office/2007/relationships/media" Target="../media/media10.wav"/><Relationship Id="rId10" Type="http://schemas.openxmlformats.org/officeDocument/2006/relationships/audio" Target="../media/media10.wav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12.wav"/><Relationship Id="rId4" Type="http://schemas.openxmlformats.org/officeDocument/2006/relationships/audio" Target="../media/media12.wav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10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7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7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7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7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image" Target="../media/image7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png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g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0631"/>
            <a:ext cx="7772400" cy="1470025"/>
          </a:xfrm>
        </p:spPr>
        <p:txBody>
          <a:bodyPr/>
          <a:lstStyle/>
          <a:p>
            <a:r>
              <a:rPr lang="en-US" dirty="0" smtClean="0"/>
              <a:t>Comprehensive Evaluation of Singing Quality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04047"/>
            <a:ext cx="6400800" cy="17526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Chitralekha Gupta</a:t>
            </a:r>
          </a:p>
          <a:p>
            <a:r>
              <a:rPr lang="en-US" sz="1600" b="1" dirty="0" smtClean="0"/>
              <a:t>A0135979J</a:t>
            </a:r>
          </a:p>
          <a:p>
            <a:endParaRPr lang="en-US" sz="1600" b="1" dirty="0"/>
          </a:p>
          <a:p>
            <a:r>
              <a:rPr lang="en-US" sz="2400" b="1" dirty="0" smtClean="0"/>
              <a:t>Supervisors: </a:t>
            </a:r>
            <a:r>
              <a:rPr lang="en-US" sz="2400" b="1" dirty="0" smtClean="0"/>
              <a:t>A/Prof Ye </a:t>
            </a:r>
            <a:r>
              <a:rPr lang="en-US" sz="2400" b="1" dirty="0"/>
              <a:t>Wang &amp; Prof. </a:t>
            </a:r>
            <a:r>
              <a:rPr lang="en-US" sz="2400" b="1" dirty="0" err="1"/>
              <a:t>Haizhou</a:t>
            </a:r>
            <a:r>
              <a:rPr lang="en-US" sz="2400" b="1" dirty="0"/>
              <a:t> </a:t>
            </a:r>
            <a:r>
              <a:rPr lang="en-US" sz="2400" b="1" dirty="0" smtClean="0"/>
              <a:t>Li</a:t>
            </a:r>
            <a:endParaRPr lang="en-US" sz="2400" b="1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0" y="1"/>
            <a:ext cx="9162994" cy="857851"/>
            <a:chOff x="0" y="0"/>
            <a:chExt cx="9162994" cy="1131121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16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7" name="Shape 133"/>
              <p:cNvSpPr/>
              <p:nvPr/>
            </p:nvSpPr>
            <p:spPr>
              <a:xfrm>
                <a:off x="165225" y="428569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8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43062" y="73188"/>
                <a:ext cx="1327218" cy="1050357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87946" y="5164227"/>
            <a:ext cx="79378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NUS Graduate School for Integrative Sciences and Engineering</a:t>
            </a:r>
          </a:p>
          <a:p>
            <a:pPr algn="ctr"/>
            <a:r>
              <a:rPr lang="en-US" sz="2000" dirty="0" smtClean="0"/>
              <a:t>Associated with </a:t>
            </a:r>
            <a:r>
              <a:rPr lang="en-US" sz="2000" i="1" dirty="0" smtClean="0"/>
              <a:t>School of Computing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b="1" dirty="0" smtClean="0"/>
              <a:t>National University of </a:t>
            </a:r>
            <a:r>
              <a:rPr lang="en-US" sz="2000" b="1" dirty="0" smtClean="0"/>
              <a:t>Singapore</a:t>
            </a:r>
          </a:p>
          <a:p>
            <a:pPr algn="ctr"/>
            <a:r>
              <a:rPr lang="en-US" sz="2000" b="1" dirty="0" smtClean="0"/>
              <a:t>3</a:t>
            </a:r>
            <a:r>
              <a:rPr lang="en-US" sz="2000" b="1" baseline="30000" dirty="0" smtClean="0"/>
              <a:t>rd</a:t>
            </a:r>
            <a:r>
              <a:rPr lang="en-US" sz="2000" b="1" dirty="0" smtClean="0"/>
              <a:t> May 2019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7938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91" y="645099"/>
            <a:ext cx="899290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latin typeface="Calibri"/>
              </a:rPr>
              <a:t>Perceptual Evaluation of Singing </a:t>
            </a: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Quality (</a:t>
            </a:r>
            <a:r>
              <a:rPr lang="en-US" sz="3600" dirty="0" err="1" smtClean="0">
                <a:solidFill>
                  <a:prstClr val="black"/>
                </a:solidFill>
                <a:latin typeface="Calibri"/>
              </a:rPr>
              <a:t>PESnQ</a:t>
            </a: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sz="3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7862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209299"/>
            <a:endParaRPr lang="en-US" sz="4000" dirty="0">
              <a:solidFill>
                <a:srgbClr val="003D7C"/>
              </a:solidFill>
              <a:latin typeface="Calibri Ligh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57865" y="3619517"/>
            <a:ext cx="267411" cy="15658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>
          <a:xfrm>
            <a:off x="1610995" y="4495747"/>
            <a:ext cx="328091" cy="0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1925276" y="2804944"/>
            <a:ext cx="2204391" cy="2240426"/>
          </a:xfrm>
          <a:prstGeom prst="rect">
            <a:avLst/>
          </a:prstGeom>
          <a:noFill/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400" kern="0" dirty="0" smtClean="0">
                <a:solidFill>
                  <a:sysClr val="windowText" lastClr="000000"/>
                </a:solidFill>
                <a:latin typeface="Calibri"/>
              </a:rPr>
              <a:t>Signal processing-based objective features for pitch, rhythm</a:t>
            </a: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2400" kern="0" dirty="0" smtClean="0">
                <a:solidFill>
                  <a:sysClr val="windowText" lastClr="000000"/>
                </a:solidFill>
                <a:latin typeface="Calibri"/>
              </a:rPr>
              <a:t>etc.</a:t>
            </a:r>
            <a:endParaRPr lang="en-US" sz="2400" kern="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25" name="Straight Arrow Connector 24"/>
          <p:cNvCxnSpPr>
            <a:stCxn id="24" idx="3"/>
            <a:endCxn id="26" idx="1"/>
          </p:cNvCxnSpPr>
          <p:nvPr/>
        </p:nvCxnSpPr>
        <p:spPr>
          <a:xfrm flipV="1">
            <a:off x="4129667" y="3917936"/>
            <a:ext cx="279926" cy="7221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4409593" y="3143421"/>
            <a:ext cx="1585392" cy="154902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400" b="1" kern="0" dirty="0" smtClean="0">
                <a:solidFill>
                  <a:sysClr val="windowText" lastClr="000000"/>
                </a:solidFill>
                <a:latin typeface="Calibri"/>
              </a:rPr>
              <a:t>Cognitive </a:t>
            </a:r>
            <a:r>
              <a:rPr lang="en-US" sz="2400" b="1" kern="0" dirty="0">
                <a:solidFill>
                  <a:sysClr val="windowText" lastClr="000000"/>
                </a:solidFill>
                <a:latin typeface="Calibri"/>
              </a:rPr>
              <a:t>Modeling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31104" y="4074008"/>
            <a:ext cx="15899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sz="2400" kern="0" dirty="0" smtClean="0">
                <a:solidFill>
                  <a:sysClr val="windowText" lastClr="000000"/>
                </a:solidFill>
                <a:latin typeface="Calibri"/>
              </a:rPr>
              <a:t>Test singing</a:t>
            </a:r>
            <a:endParaRPr lang="en-US" sz="2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2132" y="2997861"/>
            <a:ext cx="1658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sz="2400" kern="0" dirty="0" smtClean="0">
                <a:solidFill>
                  <a:sysClr val="windowText" lastClr="000000"/>
                </a:solidFill>
                <a:latin typeface="Calibri"/>
              </a:rPr>
              <a:t>Reference singing</a:t>
            </a:r>
            <a:endParaRPr lang="en-US" sz="2400" kern="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890948" y="3389298"/>
            <a:ext cx="11587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sz="2400" kern="0" dirty="0" err="1" smtClean="0">
                <a:solidFill>
                  <a:sysClr val="windowText" lastClr="000000"/>
                </a:solidFill>
                <a:latin typeface="Calibri"/>
              </a:rPr>
              <a:t>PESnQ</a:t>
            </a:r>
            <a:r>
              <a:rPr lang="en-US" sz="2400" kern="0" dirty="0" smtClean="0">
                <a:solidFill>
                  <a:sysClr val="windowText" lastClr="000000"/>
                </a:solidFill>
                <a:latin typeface="Calibri"/>
              </a:rPr>
              <a:t> score</a:t>
            </a:r>
            <a:endParaRPr lang="en-US" sz="2400" kern="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56305" y="3881051"/>
            <a:ext cx="289413" cy="2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6237526" y="3143420"/>
            <a:ext cx="1585392" cy="1549029"/>
          </a:xfrm>
          <a:prstGeom prst="rect">
            <a:avLst/>
          </a:prstGeom>
          <a:solidFill>
            <a:srgbClr val="FFFFFF"/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400" kern="0" dirty="0" smtClean="0">
                <a:solidFill>
                  <a:sysClr val="windowText" lastClr="000000"/>
                </a:solidFill>
                <a:latin typeface="Calibri"/>
              </a:rPr>
              <a:t>Regression</a:t>
            </a:r>
            <a:endParaRPr lang="en-US" sz="2400" kern="0" dirty="0">
              <a:solidFill>
                <a:sysClr val="windowText" lastClr="000000"/>
              </a:solidFill>
              <a:latin typeface="Calibri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822918" y="3942522"/>
            <a:ext cx="289413" cy="2"/>
          </a:xfrm>
          <a:prstGeom prst="straightConnector1">
            <a:avLst/>
          </a:prstGeom>
          <a:noFill/>
          <a:ln w="25400" cap="flat" cmpd="dbl" algn="ctr">
            <a:solidFill>
              <a:srgbClr val="2C7C9F"/>
            </a:solidFill>
            <a:prstDash val="solid"/>
            <a:tailEnd type="arrow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-19599"/>
              <a:ext cx="9162993" cy="649252"/>
              <a:chOff x="0" y="-19599"/>
              <a:chExt cx="9162993" cy="649252"/>
            </a:xfrm>
          </p:grpSpPr>
          <p:sp>
            <p:nvSpPr>
              <p:cNvPr id="5" name="Shape 144"/>
              <p:cNvSpPr/>
              <p:nvPr/>
            </p:nvSpPr>
            <p:spPr>
              <a:xfrm>
                <a:off x="0" y="102632"/>
                <a:ext cx="9153498" cy="527021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6" name="Shape 146"/>
              <p:cNvSpPr/>
              <p:nvPr/>
            </p:nvSpPr>
            <p:spPr>
              <a:xfrm>
                <a:off x="110190" y="195904"/>
                <a:ext cx="2625720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16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7" name="Shape 148"/>
              <p:cNvSpPr/>
              <p:nvPr/>
            </p:nvSpPr>
            <p:spPr>
              <a:xfrm>
                <a:off x="0" y="-19599"/>
                <a:ext cx="9162993" cy="12223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8" name="pasted-imag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0654" y="108984"/>
                <a:ext cx="1032441" cy="51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10" b="24984"/>
            <a:stretch/>
          </p:blipFill>
          <p:spPr>
            <a:xfrm>
              <a:off x="6846871" y="-16713"/>
              <a:ext cx="1027011" cy="6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60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/>
      <p:bldP spid="28" grpId="0"/>
      <p:bldP spid="29" grpId="0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510" y="5893996"/>
            <a:ext cx="8462720" cy="979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 smtClean="0"/>
              <a:t>computed </a:t>
            </a:r>
            <a:r>
              <a:rPr lang="en-US" dirty="0" smtClean="0"/>
              <a:t>the alignment between </a:t>
            </a:r>
            <a:r>
              <a:rPr lang="en-US" dirty="0" smtClean="0"/>
              <a:t>the </a:t>
            </a:r>
            <a:r>
              <a:rPr lang="en-US" dirty="0" smtClean="0"/>
              <a:t>MFCC vectors of reference and test singing signals – </a:t>
            </a:r>
            <a:r>
              <a:rPr lang="en-US" sz="3200" b="1" dirty="0" smtClean="0">
                <a:solidFill>
                  <a:srgbClr val="800000"/>
                </a:solidFill>
              </a:rPr>
              <a:t>DTW</a:t>
            </a:r>
            <a:endParaRPr lang="en-US" sz="3200" b="1" dirty="0">
              <a:solidFill>
                <a:srgbClr val="8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628650" y="663489"/>
            <a:ext cx="7886700" cy="878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</a:t>
            </a:r>
            <a:r>
              <a:rPr lang="en-US" dirty="0" smtClean="0"/>
              <a:t>do we</a:t>
            </a:r>
            <a:r>
              <a:rPr lang="en-US" dirty="0" smtClean="0"/>
              <a:t> </a:t>
            </a:r>
            <a:r>
              <a:rPr lang="en-US" dirty="0" smtClean="0"/>
              <a:t>measure Rhythm Consistency?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9510" y="4990370"/>
            <a:ext cx="8921360" cy="97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/>
              <a:t>spectral </a:t>
            </a:r>
            <a:r>
              <a:rPr lang="en-US" dirty="0" smtClean="0"/>
              <a:t>feature </a:t>
            </a:r>
            <a:r>
              <a:rPr lang="en-US" dirty="0" smtClean="0"/>
              <a:t>that represents </a:t>
            </a:r>
            <a:r>
              <a:rPr lang="en-US" dirty="0" smtClean="0"/>
              <a:t>words or the lyrical </a:t>
            </a:r>
            <a:r>
              <a:rPr lang="en-US" dirty="0" smtClean="0"/>
              <a:t>content -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82114" y="1705130"/>
            <a:ext cx="5768190" cy="3058777"/>
            <a:chOff x="776153" y="3756031"/>
            <a:chExt cx="5768190" cy="305877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biLevel thresh="75000"/>
            </a:blip>
            <a:stretch>
              <a:fillRect/>
            </a:stretch>
          </p:blipFill>
          <p:spPr>
            <a:xfrm>
              <a:off x="3034035" y="3756031"/>
              <a:ext cx="3510308" cy="15029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5" name="Group 14"/>
            <p:cNvGrpSpPr/>
            <p:nvPr/>
          </p:nvGrpSpPr>
          <p:grpSpPr>
            <a:xfrm>
              <a:off x="3034037" y="5526902"/>
              <a:ext cx="3476887" cy="1287906"/>
              <a:chOff x="3034037" y="5473979"/>
              <a:chExt cx="3476887" cy="128790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</a:blip>
              <a:srcRect t="14307" r="65681"/>
              <a:stretch/>
            </p:blipFill>
            <p:spPr>
              <a:xfrm>
                <a:off x="3034037" y="5473979"/>
                <a:ext cx="1816892" cy="12879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biLevel thresh="75000"/>
              </a:blip>
              <a:srcRect l="36126" t="14307"/>
              <a:stretch/>
            </p:blipFill>
            <p:spPr>
              <a:xfrm>
                <a:off x="4817511" y="5473979"/>
                <a:ext cx="1693413" cy="12879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776153" y="4198595"/>
              <a:ext cx="1922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REFERENCE</a:t>
              </a:r>
              <a:endParaRPr lang="en-US" sz="24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6714" y="5762287"/>
              <a:ext cx="19227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TEST</a:t>
              </a:r>
              <a:endParaRPr lang="en-US" sz="2400" b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32026" y="2562481"/>
            <a:ext cx="19227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Same words, but speed varies!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59510" y="5291790"/>
            <a:ext cx="116169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800000"/>
                </a:solidFill>
              </a:rPr>
              <a:t>MFCC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 b="24984"/>
          <a:stretch/>
        </p:blipFill>
        <p:spPr>
          <a:xfrm>
            <a:off x="6846871" y="-16713"/>
            <a:ext cx="1027011" cy="6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5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12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13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14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5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628650" y="663489"/>
            <a:ext cx="7886700" cy="878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Rhythm Consistency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51310" y="1665333"/>
            <a:ext cx="89929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Dynamic time warping (DTW) </a:t>
            </a:r>
            <a:r>
              <a:rPr lang="en-US" sz="2800" dirty="0" smtClean="0"/>
              <a:t>measures the </a:t>
            </a:r>
            <a:r>
              <a:rPr lang="en-US" sz="2800" dirty="0"/>
              <a:t>similarity between two temporal sequences, which may vary in </a:t>
            </a:r>
            <a:r>
              <a:rPr lang="en-US" sz="2800" dirty="0" smtClean="0"/>
              <a:t>speed – or different lengths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01" y="3224923"/>
            <a:ext cx="6821935" cy="30509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1310" y="4299915"/>
            <a:ext cx="192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REFERENCE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13178" y="5939162"/>
            <a:ext cx="192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TEST</a:t>
            </a:r>
            <a:endParaRPr lang="en-US" sz="2400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 b="24984"/>
          <a:stretch/>
        </p:blipFill>
        <p:spPr>
          <a:xfrm>
            <a:off x="6846871" y="-16713"/>
            <a:ext cx="1027011" cy="6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0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396217" y="3195607"/>
            <a:ext cx="8033171" cy="3532365"/>
            <a:chOff x="1116806" y="29840167"/>
            <a:chExt cx="13792200" cy="6054680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6806" y="29903802"/>
              <a:ext cx="6705600" cy="5294248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98606" y="29840167"/>
              <a:ext cx="6781800" cy="5357885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2107405" y="35149852"/>
              <a:ext cx="12801601" cy="74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2400" kern="0" dirty="0" smtClean="0">
                  <a:solidFill>
                    <a:sysClr val="windowText" lastClr="000000"/>
                  </a:solidFill>
                  <a:latin typeface="Calibri"/>
                </a:rPr>
                <a:t> </a:t>
              </a:r>
              <a:r>
                <a:rPr lang="en-US" sz="2400" kern="0" dirty="0">
                  <a:solidFill>
                    <a:sysClr val="windowText" lastClr="000000"/>
                  </a:solidFill>
                  <a:latin typeface="Calibri"/>
                </a:rPr>
                <a:t> </a:t>
              </a:r>
              <a:r>
                <a:rPr lang="en-US" sz="2400" kern="0" dirty="0" smtClean="0">
                  <a:solidFill>
                    <a:sysClr val="windowText" lastClr="000000"/>
                  </a:solidFill>
                  <a:latin typeface="Calibri"/>
                </a:rPr>
                <a:t>   Reference Vs. Good	</a:t>
              </a:r>
              <a:r>
                <a:rPr lang="en-US" sz="2400" kern="0" dirty="0">
                  <a:solidFill>
                    <a:sysClr val="windowText" lastClr="000000"/>
                  </a:solidFill>
                  <a:latin typeface="Calibri"/>
                </a:rPr>
                <a:t>	</a:t>
              </a:r>
              <a:r>
                <a:rPr lang="en-US" sz="2400" kern="0" dirty="0" smtClean="0">
                  <a:solidFill>
                    <a:sysClr val="windowText" lastClr="000000"/>
                  </a:solidFill>
                  <a:latin typeface="Calibri"/>
                </a:rPr>
                <a:t> Reference Vs. Poor</a:t>
              </a:r>
              <a:endParaRPr lang="en-US" sz="2400" kern="0" dirty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sp>
        <p:nvSpPr>
          <p:cNvPr id="72" name="Title 1"/>
          <p:cNvSpPr txBox="1">
            <a:spLocks/>
          </p:cNvSpPr>
          <p:nvPr/>
        </p:nvSpPr>
        <p:spPr>
          <a:xfrm>
            <a:off x="494978" y="663489"/>
            <a:ext cx="7886700" cy="878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 Light"/>
              </a:rPr>
              <a:t>Rhythm Consistency</a:t>
            </a:r>
            <a:endParaRPr lang="en-US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074" y="1593663"/>
            <a:ext cx="8042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smtClean="0"/>
              <a:t>DTW</a:t>
            </a:r>
            <a:r>
              <a:rPr lang="en-US" sz="2400" dirty="0" smtClean="0"/>
              <a:t> of </a:t>
            </a:r>
            <a:r>
              <a:rPr lang="en-US" sz="2400" b="1" dirty="0" smtClean="0"/>
              <a:t>MFCC vectors </a:t>
            </a:r>
            <a:r>
              <a:rPr lang="en-US" sz="2400" dirty="0" smtClean="0"/>
              <a:t>between </a:t>
            </a:r>
            <a:r>
              <a:rPr lang="en-US" sz="2400" b="1" dirty="0" smtClean="0"/>
              <a:t>frame-equalized </a:t>
            </a:r>
            <a:r>
              <a:rPr lang="en-US" sz="2400" dirty="0" smtClean="0"/>
              <a:t>reference and test</a:t>
            </a:r>
            <a:br>
              <a:rPr lang="en-US" sz="2400" dirty="0" smtClean="0"/>
            </a:br>
            <a:r>
              <a:rPr lang="en-US" sz="2400" dirty="0" smtClean="0"/>
              <a:t>Frame-equalized because: Uniformly faster or slower tempo shouldn’t be penalized</a:t>
            </a:r>
          </a:p>
          <a:p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-19599"/>
              <a:ext cx="9162993" cy="649252"/>
              <a:chOff x="0" y="-19599"/>
              <a:chExt cx="9162993" cy="649252"/>
            </a:xfrm>
          </p:grpSpPr>
          <p:sp>
            <p:nvSpPr>
              <p:cNvPr id="17" name="Shape 144"/>
              <p:cNvSpPr/>
              <p:nvPr/>
            </p:nvSpPr>
            <p:spPr>
              <a:xfrm>
                <a:off x="0" y="102632"/>
                <a:ext cx="9153498" cy="527021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8" name="Shape 146"/>
              <p:cNvSpPr/>
              <p:nvPr/>
            </p:nvSpPr>
            <p:spPr>
              <a:xfrm>
                <a:off x="110190" y="195904"/>
                <a:ext cx="2625720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16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9" name="Shape 148"/>
              <p:cNvSpPr/>
              <p:nvPr/>
            </p:nvSpPr>
            <p:spPr>
              <a:xfrm>
                <a:off x="0" y="-19599"/>
                <a:ext cx="9162993" cy="12223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20" name="pasted-image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0654" y="108984"/>
                <a:ext cx="1032441" cy="51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10" b="24984"/>
            <a:stretch/>
          </p:blipFill>
          <p:spPr>
            <a:xfrm>
              <a:off x="6846871" y="-16713"/>
              <a:ext cx="1027011" cy="6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75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5534"/>
            <a:ext cx="7886700" cy="1325563"/>
          </a:xfrm>
        </p:spPr>
        <p:txBody>
          <a:bodyPr/>
          <a:lstStyle/>
          <a:p>
            <a:r>
              <a:rPr lang="en-US" dirty="0" smtClean="0"/>
              <a:t>Rhythm Consistency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2" y="2526268"/>
            <a:ext cx="4021915" cy="323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67" y="2526268"/>
            <a:ext cx="4129891" cy="31920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8649" y="1565773"/>
            <a:ext cx="80767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Frame </a:t>
            </a:r>
            <a:r>
              <a:rPr lang="en-US" sz="2800" dirty="0" smtClean="0"/>
              <a:t>disturbances: Deviation of the least cost path from the diagonal for every frame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059147" y="5901912"/>
            <a:ext cx="7456203" cy="43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kern="0" dirty="0" smtClean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 </a:t>
            </a:r>
            <a:r>
              <a:rPr lang="en-US" sz="2400" kern="0" dirty="0" smtClean="0">
                <a:solidFill>
                  <a:sysClr val="windowText" lastClr="000000"/>
                </a:solidFill>
                <a:latin typeface="Calibri"/>
              </a:rPr>
              <a:t>   Reference Vs. Good	</a:t>
            </a:r>
            <a:r>
              <a:rPr lang="en-US" sz="2400" kern="0" dirty="0">
                <a:solidFill>
                  <a:sysClr val="windowText" lastClr="000000"/>
                </a:solidFill>
                <a:latin typeface="Calibri"/>
              </a:rPr>
              <a:t>	</a:t>
            </a:r>
            <a:r>
              <a:rPr lang="en-US" sz="2400" kern="0" dirty="0" smtClean="0">
                <a:solidFill>
                  <a:sysClr val="windowText" lastClr="000000"/>
                </a:solidFill>
                <a:latin typeface="Calibri"/>
              </a:rPr>
              <a:t> Reference Vs. Poor</a:t>
            </a:r>
            <a:endParaRPr lang="en-US" sz="2400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-19599"/>
              <a:ext cx="9162993" cy="649252"/>
              <a:chOff x="0" y="-19599"/>
              <a:chExt cx="9162993" cy="649252"/>
            </a:xfrm>
          </p:grpSpPr>
          <p:sp>
            <p:nvSpPr>
              <p:cNvPr id="16" name="Shape 144"/>
              <p:cNvSpPr/>
              <p:nvPr/>
            </p:nvSpPr>
            <p:spPr>
              <a:xfrm>
                <a:off x="0" y="102632"/>
                <a:ext cx="9153498" cy="527021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7" name="Shape 146"/>
              <p:cNvSpPr/>
              <p:nvPr/>
            </p:nvSpPr>
            <p:spPr>
              <a:xfrm>
                <a:off x="110190" y="195904"/>
                <a:ext cx="2625720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16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8" name="Shape 148"/>
              <p:cNvSpPr/>
              <p:nvPr/>
            </p:nvSpPr>
            <p:spPr>
              <a:xfrm>
                <a:off x="0" y="-19599"/>
                <a:ext cx="9162993" cy="12223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0654" y="108984"/>
                <a:ext cx="1032441" cy="51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10" b="24984"/>
            <a:stretch/>
          </p:blipFill>
          <p:spPr>
            <a:xfrm>
              <a:off x="6846871" y="-16713"/>
              <a:ext cx="1027011" cy="6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324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4261"/>
            <a:ext cx="7886700" cy="1325563"/>
          </a:xfrm>
        </p:spPr>
        <p:txBody>
          <a:bodyPr/>
          <a:lstStyle/>
          <a:p>
            <a:r>
              <a:rPr lang="en-US" dirty="0" smtClean="0"/>
              <a:t>Cognitive Modeling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974659"/>
            <a:ext cx="7886700" cy="3362269"/>
          </a:xfrm>
          <a:prstGeom prst="rect">
            <a:avLst/>
          </a:prstGeom>
          <a:noFill/>
        </p:spPr>
        <p:txBody>
          <a:bodyPr wrap="square" lIns="129351" tIns="64676" rIns="129351" bIns="64676" rtlCol="0">
            <a:spAutoFit/>
          </a:bodyPr>
          <a:lstStyle/>
          <a:p>
            <a:pPr algn="just"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Combine frame-disturbances of these features with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cognitive 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modeling inspired by telecommunication standard PESQ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[Hollier1994]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pPr algn="just" defTabSz="914400"/>
            <a:endParaRPr lang="en-US" sz="900" dirty="0" smtClean="0">
              <a:solidFill>
                <a:prstClr val="black"/>
              </a:solidFill>
              <a:latin typeface="Calibri"/>
            </a:endParaRPr>
          </a:p>
          <a:p>
            <a:pPr algn="ctr" defTabSz="914400"/>
            <a:r>
              <a:rPr lang="en-US" sz="2400" b="1" i="1" dirty="0" smtClean="0">
                <a:solidFill>
                  <a:prstClr val="black"/>
                </a:solidFill>
                <a:latin typeface="Calibri"/>
              </a:rPr>
              <a:t>a </a:t>
            </a:r>
            <a:r>
              <a:rPr lang="en-US" sz="2400" b="1" i="1" dirty="0">
                <a:solidFill>
                  <a:prstClr val="black"/>
                </a:solidFill>
                <a:latin typeface="Calibri"/>
              </a:rPr>
              <a:t>localized error in time has a larger subjective </a:t>
            </a:r>
            <a:endParaRPr lang="en-US" sz="2400" b="1" i="1" dirty="0" smtClean="0">
              <a:solidFill>
                <a:prstClr val="black"/>
              </a:solidFill>
              <a:latin typeface="Calibri"/>
            </a:endParaRPr>
          </a:p>
          <a:p>
            <a:pPr algn="ctr" defTabSz="914400"/>
            <a:r>
              <a:rPr lang="en-US" sz="2400" b="1" i="1" dirty="0" smtClean="0">
                <a:solidFill>
                  <a:prstClr val="black"/>
                </a:solidFill>
                <a:latin typeface="Calibri"/>
              </a:rPr>
              <a:t>impact </a:t>
            </a:r>
            <a:r>
              <a:rPr lang="en-US" sz="2400" b="1" i="1" dirty="0">
                <a:solidFill>
                  <a:prstClr val="black"/>
                </a:solidFill>
                <a:latin typeface="Calibri"/>
              </a:rPr>
              <a:t>than a distributed </a:t>
            </a:r>
            <a:r>
              <a:rPr lang="en-US" sz="2400" b="1" i="1" dirty="0" smtClean="0">
                <a:solidFill>
                  <a:prstClr val="black"/>
                </a:solidFill>
                <a:latin typeface="Calibri"/>
              </a:rPr>
              <a:t>error</a:t>
            </a:r>
          </a:p>
          <a:p>
            <a:pPr algn="ctr" defTabSz="914400"/>
            <a:endParaRPr lang="en-US" sz="900" b="1" i="1" dirty="0">
              <a:solidFill>
                <a:prstClr val="black"/>
              </a:solidFill>
              <a:latin typeface="Calibri"/>
            </a:endParaRPr>
          </a:p>
          <a:p>
            <a:pPr marL="571500" indent="-571500" defTabSz="914400">
              <a:buFont typeface="Arial"/>
              <a:buChar char="•"/>
            </a:pPr>
            <a:r>
              <a:rPr lang="en-US" sz="2400" i="1" dirty="0" smtClean="0">
                <a:solidFill>
                  <a:prstClr val="black"/>
                </a:solidFill>
                <a:latin typeface="Calibri"/>
              </a:rPr>
              <a:t>Localized error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 L6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-norm over split second intervals (320ms)</a:t>
            </a:r>
          </a:p>
          <a:p>
            <a:pPr marL="571500" indent="-571500" defTabSz="914400">
              <a:buFont typeface="Arial"/>
              <a:buChar char="•"/>
            </a:pPr>
            <a:r>
              <a:rPr lang="en-US" sz="2400" i="1" dirty="0" smtClean="0">
                <a:solidFill>
                  <a:prstClr val="black"/>
                </a:solidFill>
                <a:latin typeface="Calibri"/>
              </a:rPr>
              <a:t>Distributed error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 L2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-norm over all split second intervals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86936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[Hollier1994] M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. P.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Hollier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M. O. </a:t>
            </a:r>
            <a:r>
              <a:rPr lang="en-US" sz="1600" dirty="0" err="1">
                <a:solidFill>
                  <a:prstClr val="black"/>
                </a:solidFill>
                <a:latin typeface="Calibri"/>
              </a:rPr>
              <a:t>Hawksford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, and D. R.. Guard, “Error 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activity and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error entropy as a measure of psychoacoustic significance in 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the perceptual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domain,” IEE Proc. Vision, Image and Signal Processing, vol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. </a:t>
            </a:r>
            <a:r>
              <a:rPr lang="is-IS" sz="1600" dirty="0" smtClean="0">
                <a:solidFill>
                  <a:prstClr val="black"/>
                </a:solidFill>
                <a:latin typeface="Calibri"/>
              </a:rPr>
              <a:t>141</a:t>
            </a:r>
            <a:r>
              <a:rPr lang="is-IS" sz="1600" dirty="0">
                <a:solidFill>
                  <a:prstClr val="black"/>
                </a:solidFill>
                <a:latin typeface="Calibri"/>
              </a:rPr>
              <a:t>(3), pp. 203-208, 1994.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-19599"/>
              <a:ext cx="9162993" cy="649252"/>
              <a:chOff x="0" y="-19599"/>
              <a:chExt cx="9162993" cy="649252"/>
            </a:xfrm>
          </p:grpSpPr>
          <p:sp>
            <p:nvSpPr>
              <p:cNvPr id="15" name="Shape 144"/>
              <p:cNvSpPr/>
              <p:nvPr/>
            </p:nvSpPr>
            <p:spPr>
              <a:xfrm>
                <a:off x="0" y="102632"/>
                <a:ext cx="9153498" cy="527021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6" name="Shape 146"/>
              <p:cNvSpPr/>
              <p:nvPr/>
            </p:nvSpPr>
            <p:spPr>
              <a:xfrm>
                <a:off x="110190" y="195904"/>
                <a:ext cx="2625720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16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7" name="Shape 148"/>
              <p:cNvSpPr/>
              <p:nvPr/>
            </p:nvSpPr>
            <p:spPr>
              <a:xfrm>
                <a:off x="0" y="-19599"/>
                <a:ext cx="9162993" cy="12223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8" name="pasted-imag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0654" y="108984"/>
                <a:ext cx="1032441" cy="51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10" b="24984"/>
            <a:stretch/>
          </p:blipFill>
          <p:spPr>
            <a:xfrm>
              <a:off x="6846871" y="-16713"/>
              <a:ext cx="1027011" cy="6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22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0408"/>
            <a:ext cx="7886700" cy="1325563"/>
          </a:xfrm>
        </p:spPr>
        <p:txBody>
          <a:bodyPr/>
          <a:lstStyle/>
          <a:p>
            <a:r>
              <a:rPr lang="en-US" dirty="0" smtClean="0"/>
              <a:t>Intonation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3348"/>
            <a:ext cx="7886700" cy="110280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Compute </a:t>
            </a:r>
            <a:r>
              <a:rPr lang="en-US" dirty="0" smtClean="0"/>
              <a:t>DTW between </a:t>
            </a:r>
            <a:r>
              <a:rPr lang="en-US" dirty="0" smtClean="0"/>
              <a:t>the </a:t>
            </a:r>
            <a:r>
              <a:rPr lang="en-US" b="1" dirty="0" smtClean="0"/>
              <a:t>pitch </a:t>
            </a:r>
            <a:r>
              <a:rPr lang="en-US" b="1" dirty="0"/>
              <a:t>contours </a:t>
            </a:r>
            <a:r>
              <a:rPr lang="en-US" dirty="0"/>
              <a:t>from </a:t>
            </a:r>
            <a:r>
              <a:rPr lang="en-US" dirty="0" smtClean="0"/>
              <a:t>reference </a:t>
            </a:r>
            <a:r>
              <a:rPr lang="en-US" dirty="0"/>
              <a:t>and  </a:t>
            </a:r>
            <a:r>
              <a:rPr lang="en-US" dirty="0" smtClean="0"/>
              <a:t>test signals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7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8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00" dirty="0"/>
                <a:t>Sound &amp; Music Computing Lab</a:t>
              </a:r>
            </a:p>
          </p:txBody>
        </p:sp>
        <p:sp>
          <p:nvSpPr>
            <p:cNvPr id="9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1687"/>
            </a:p>
          </p:txBody>
        </p:sp>
        <p:pic>
          <p:nvPicPr>
            <p:cNvPr id="10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628650" y="1551947"/>
            <a:ext cx="7886700" cy="110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800000"/>
                </a:solidFill>
              </a:rPr>
              <a:t>Which feature represent intonation or melody?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83546" y="3212429"/>
            <a:ext cx="34604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800" b="1" dirty="0">
                <a:solidFill>
                  <a:prstClr val="black"/>
                </a:solidFill>
              </a:rPr>
              <a:t>Key transposition </a:t>
            </a:r>
            <a:r>
              <a:rPr lang="en-US" sz="2800" dirty="0">
                <a:solidFill>
                  <a:prstClr val="black"/>
                </a:solidFill>
              </a:rPr>
              <a:t>should </a:t>
            </a:r>
            <a:r>
              <a:rPr lang="en-US" sz="2800" dirty="0" smtClean="0">
                <a:solidFill>
                  <a:prstClr val="black"/>
                </a:solidFill>
              </a:rPr>
              <a:t>not be penalized </a:t>
            </a:r>
            <a:r>
              <a:rPr lang="en-US" sz="2800" dirty="0" smtClean="0">
                <a:solidFill>
                  <a:prstClr val="black"/>
                </a:solidFill>
                <a:sym typeface="Wingdings"/>
              </a:rPr>
              <a:t></a:t>
            </a:r>
            <a:r>
              <a:rPr lang="en-US" sz="2800" dirty="0" smtClean="0">
                <a:solidFill>
                  <a:prstClr val="black"/>
                </a:solidFill>
              </a:rPr>
              <a:t> </a:t>
            </a:r>
            <a:r>
              <a:rPr lang="en-US" sz="2800" b="1" dirty="0">
                <a:solidFill>
                  <a:prstClr val="black"/>
                </a:solidFill>
              </a:rPr>
              <a:t>pitch derivative</a:t>
            </a:r>
            <a:r>
              <a:rPr lang="en-US" sz="2800" dirty="0">
                <a:solidFill>
                  <a:prstClr val="black"/>
                </a:solidFill>
              </a:rPr>
              <a:t>, and </a:t>
            </a:r>
            <a:r>
              <a:rPr lang="en-US" sz="2800" b="1" dirty="0">
                <a:solidFill>
                  <a:prstClr val="black"/>
                </a:solidFill>
              </a:rPr>
              <a:t>median-subtracted pitch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18" name="image7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8650" y="3009265"/>
            <a:ext cx="4919345" cy="3848735"/>
          </a:xfrm>
          <a:prstGeom prst="rect">
            <a:avLst/>
          </a:prstGeom>
          <a:ln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 b="24984"/>
          <a:stretch/>
        </p:blipFill>
        <p:spPr>
          <a:xfrm>
            <a:off x="6846871" y="-16713"/>
            <a:ext cx="1027011" cy="6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0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" y="3118929"/>
            <a:ext cx="4396346" cy="330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78" y="3034264"/>
            <a:ext cx="4573921" cy="3423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867" y="6488668"/>
            <a:ext cx="861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 	      Pitch derivative				Median-subtracted pitch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650" y="1758195"/>
            <a:ext cx="7886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/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Key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transposition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should be allowed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/>
              </a:rPr>
              <a:t>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pitch derivative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and </a:t>
            </a:r>
            <a:r>
              <a:rPr lang="en-US" sz="2800" b="1" dirty="0">
                <a:solidFill>
                  <a:prstClr val="black"/>
                </a:solidFill>
                <a:latin typeface="Calibri"/>
              </a:rPr>
              <a:t>median-subtracted pitch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400408"/>
            <a:ext cx="7886700" cy="1325563"/>
          </a:xfrm>
        </p:spPr>
        <p:txBody>
          <a:bodyPr/>
          <a:lstStyle/>
          <a:p>
            <a:r>
              <a:rPr lang="en-US" dirty="0" smtClean="0"/>
              <a:t>Intonation Accuracy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-19599"/>
              <a:ext cx="9162993" cy="649252"/>
              <a:chOff x="0" y="-19599"/>
              <a:chExt cx="9162993" cy="649252"/>
            </a:xfrm>
          </p:grpSpPr>
          <p:sp>
            <p:nvSpPr>
              <p:cNvPr id="21" name="Shape 144"/>
              <p:cNvSpPr/>
              <p:nvPr/>
            </p:nvSpPr>
            <p:spPr>
              <a:xfrm>
                <a:off x="0" y="102632"/>
                <a:ext cx="9153498" cy="527021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2" name="Shape 146"/>
              <p:cNvSpPr/>
              <p:nvPr/>
            </p:nvSpPr>
            <p:spPr>
              <a:xfrm>
                <a:off x="110190" y="195904"/>
                <a:ext cx="2625720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16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23" name="Shape 148"/>
              <p:cNvSpPr/>
              <p:nvPr/>
            </p:nvSpPr>
            <p:spPr>
              <a:xfrm>
                <a:off x="0" y="-19599"/>
                <a:ext cx="9162993" cy="12223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24" name="pasted-imag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0654" y="108984"/>
                <a:ext cx="1032441" cy="51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10" b="24984"/>
            <a:stretch/>
          </p:blipFill>
          <p:spPr>
            <a:xfrm>
              <a:off x="6846871" y="-16713"/>
              <a:ext cx="1027011" cy="6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83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Appropriate Vibrato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871"/>
          <a:stretch/>
        </p:blipFill>
        <p:spPr>
          <a:xfrm>
            <a:off x="278342" y="1724190"/>
            <a:ext cx="5502972" cy="2076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1733" y="1724190"/>
            <a:ext cx="22013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Vibrato oscillations: </a:t>
            </a:r>
          </a:p>
          <a:p>
            <a:r>
              <a:rPr lang="en-US" b="1" dirty="0" smtClean="0"/>
              <a:t>Rate</a:t>
            </a:r>
            <a:r>
              <a:rPr lang="en-US" dirty="0" smtClean="0"/>
              <a:t>: 5-8 Hz </a:t>
            </a:r>
            <a:r>
              <a:rPr lang="en-US" b="1" dirty="0" smtClean="0"/>
              <a:t>Extent</a:t>
            </a:r>
            <a:r>
              <a:rPr lang="en-US" dirty="0" smtClean="0"/>
              <a:t>: 30-150 cents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81314" y="2848530"/>
            <a:ext cx="33626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Detect vibrato segments in </a:t>
            </a:r>
            <a:r>
              <a:rPr lang="en-US" sz="2000" dirty="0" smtClean="0"/>
              <a:t>reference based on vibrato likeliness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Valid vibrato segments compared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Features: vibrato </a:t>
            </a:r>
            <a:r>
              <a:rPr lang="en-US" sz="2000" dirty="0" smtClean="0"/>
              <a:t>likeliness, </a:t>
            </a:r>
            <a:r>
              <a:rPr lang="en-US" sz="2000" dirty="0" smtClean="0"/>
              <a:t>rate, extent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47513"/>
          <a:stretch/>
        </p:blipFill>
        <p:spPr>
          <a:xfrm>
            <a:off x="289677" y="4064000"/>
            <a:ext cx="5491637" cy="225955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-19599"/>
              <a:ext cx="9162993" cy="649252"/>
              <a:chOff x="0" y="-19599"/>
              <a:chExt cx="9162993" cy="649252"/>
            </a:xfrm>
          </p:grpSpPr>
          <p:sp>
            <p:nvSpPr>
              <p:cNvPr id="16" name="Shape 144"/>
              <p:cNvSpPr/>
              <p:nvPr/>
            </p:nvSpPr>
            <p:spPr>
              <a:xfrm>
                <a:off x="0" y="102632"/>
                <a:ext cx="9153498" cy="527021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7" name="Shape 146"/>
              <p:cNvSpPr/>
              <p:nvPr/>
            </p:nvSpPr>
            <p:spPr>
              <a:xfrm>
                <a:off x="110190" y="195904"/>
                <a:ext cx="2625720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16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8" name="Shape 148"/>
              <p:cNvSpPr/>
              <p:nvPr/>
            </p:nvSpPr>
            <p:spPr>
              <a:xfrm>
                <a:off x="0" y="-19599"/>
                <a:ext cx="9162993" cy="12223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0654" y="108984"/>
                <a:ext cx="1032441" cy="51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10" b="24984"/>
            <a:stretch/>
          </p:blipFill>
          <p:spPr>
            <a:xfrm>
              <a:off x="6846871" y="-16713"/>
              <a:ext cx="1027011" cy="621131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239" y="3755515"/>
            <a:ext cx="2236111" cy="7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8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2246"/>
            <a:ext cx="7886700" cy="1325563"/>
          </a:xfrm>
        </p:spPr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>
                <a:solidFill>
                  <a:srgbClr val="800000"/>
                </a:solidFill>
              </a:rPr>
              <a:t>Voice </a:t>
            </a:r>
            <a:r>
              <a:rPr lang="en-US" b="1" i="1" dirty="0" smtClean="0">
                <a:solidFill>
                  <a:srgbClr val="800000"/>
                </a:solidFill>
              </a:rPr>
              <a:t>quality: </a:t>
            </a:r>
            <a:r>
              <a:rPr lang="en-US" dirty="0" smtClean="0"/>
              <a:t>Cumulative DTW </a:t>
            </a:r>
            <a:r>
              <a:rPr lang="en-US" dirty="0"/>
              <a:t>distance between MFCC feature </a:t>
            </a:r>
            <a:r>
              <a:rPr lang="en-US" dirty="0" smtClean="0"/>
              <a:t>vectors</a:t>
            </a:r>
          </a:p>
          <a:p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sz="2800" b="1" i="1" dirty="0">
                <a:solidFill>
                  <a:srgbClr val="800000"/>
                </a:solidFill>
              </a:rPr>
              <a:t>Volume: </a:t>
            </a:r>
            <a:r>
              <a:rPr lang="en-US" sz="2800" dirty="0" smtClean="0"/>
              <a:t>similarity in the </a:t>
            </a:r>
            <a:r>
              <a:rPr lang="en-US" sz="2800" dirty="0"/>
              <a:t>pattern of volume variations across time when different singers perform the same </a:t>
            </a:r>
            <a:r>
              <a:rPr lang="en-US" sz="2800" dirty="0" smtClean="0"/>
              <a:t>song</a:t>
            </a:r>
          </a:p>
          <a:p>
            <a:pPr marL="228600" lvl="1">
              <a:spcBef>
                <a:spcPts val="1000"/>
              </a:spcBef>
            </a:pPr>
            <a:endParaRPr lang="en-US" sz="2800" dirty="0"/>
          </a:p>
          <a:p>
            <a:pPr marL="228600" lvl="1">
              <a:spcBef>
                <a:spcPts val="1000"/>
              </a:spcBef>
            </a:pPr>
            <a:r>
              <a:rPr lang="en-US" sz="2800" b="1" i="1" dirty="0">
                <a:solidFill>
                  <a:srgbClr val="800000"/>
                </a:solidFill>
              </a:rPr>
              <a:t>Pitch Dynamic Range: </a:t>
            </a:r>
            <a:r>
              <a:rPr lang="en-US" sz="2800" dirty="0"/>
              <a:t>Comparison of the difference between min and max pitch </a:t>
            </a:r>
            <a:r>
              <a:rPr lang="en-US" sz="2800" dirty="0" smtClean="0"/>
              <a:t>values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-19599"/>
              <a:ext cx="9162993" cy="649252"/>
              <a:chOff x="0" y="-19599"/>
              <a:chExt cx="9162993" cy="649252"/>
            </a:xfrm>
          </p:grpSpPr>
          <p:sp>
            <p:nvSpPr>
              <p:cNvPr id="7" name="Shape 144"/>
              <p:cNvSpPr/>
              <p:nvPr/>
            </p:nvSpPr>
            <p:spPr>
              <a:xfrm>
                <a:off x="0" y="102632"/>
                <a:ext cx="9153498" cy="527021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8" name="Shape 146"/>
              <p:cNvSpPr/>
              <p:nvPr/>
            </p:nvSpPr>
            <p:spPr>
              <a:xfrm>
                <a:off x="110190" y="195904"/>
                <a:ext cx="2625720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16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9" name="Shape 148"/>
              <p:cNvSpPr/>
              <p:nvPr/>
            </p:nvSpPr>
            <p:spPr>
              <a:xfrm>
                <a:off x="0" y="-19599"/>
                <a:ext cx="9162993" cy="12223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0" name="pasted-imag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0654" y="108984"/>
                <a:ext cx="1032441" cy="51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10" b="24984"/>
            <a:stretch/>
          </p:blipFill>
          <p:spPr>
            <a:xfrm>
              <a:off x="6846871" y="-16713"/>
              <a:ext cx="1027011" cy="6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84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28002" y="514261"/>
            <a:ext cx="7886700" cy="1325563"/>
          </a:xfrm>
        </p:spPr>
        <p:txBody>
          <a:bodyPr/>
          <a:lstStyle/>
          <a:p>
            <a:r>
              <a:rPr lang="en-US" dirty="0" smtClean="0"/>
              <a:t>Why Singing Quality Research?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863157" y="1803363"/>
            <a:ext cx="4016936" cy="448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Music Information Retrieval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8" y="2639585"/>
            <a:ext cx="2075858" cy="116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6910798" y="3028202"/>
            <a:ext cx="1969294" cy="12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800486" y="1737056"/>
            <a:ext cx="1958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Edutainment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7058" y="4364336"/>
            <a:ext cx="2554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Language Learning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06432" y="4334237"/>
            <a:ext cx="3973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dirty="0">
                <a:solidFill>
                  <a:prstClr val="black"/>
                </a:solidFill>
                <a:latin typeface="Calibri"/>
              </a:rPr>
              <a:t>Speech 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Therapy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63156" y="2251598"/>
            <a:ext cx="31215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000" dirty="0">
                <a:solidFill>
                  <a:prstClr val="black"/>
                </a:solidFill>
                <a:latin typeface="Calibri"/>
              </a:rPr>
              <a:t>Singing-to-Text transcription</a:t>
            </a: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Calibri"/>
              </a:rPr>
              <a:t>Singing-to-Lyrics alignment</a:t>
            </a: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Calibri"/>
              </a:rPr>
              <a:t>Query-by-singing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5193" y="2138957"/>
            <a:ext cx="3481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Singing lessons and scoring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7058" y="4826001"/>
            <a:ext cx="336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Pronunciation Evaluation</a:t>
            </a:r>
          </a:p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Intelligible Song Recommendation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7187"/>
          <a:stretch/>
        </p:blipFill>
        <p:spPr>
          <a:xfrm>
            <a:off x="941993" y="5472332"/>
            <a:ext cx="2020264" cy="13500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981139" y="4786422"/>
            <a:ext cx="4069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Music Therapy for Speech Disorders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7981" y="5168138"/>
            <a:ext cx="2479661" cy="165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5737" y="2550238"/>
            <a:ext cx="1540187" cy="19440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 b="24984"/>
          <a:stretch/>
        </p:blipFill>
        <p:spPr>
          <a:xfrm>
            <a:off x="7144094" y="37104"/>
            <a:ext cx="957858" cy="57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5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2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2110"/>
            <a:ext cx="7886700" cy="1325563"/>
          </a:xfrm>
        </p:spPr>
        <p:txBody>
          <a:bodyPr/>
          <a:lstStyle/>
          <a:p>
            <a:r>
              <a:rPr lang="en-US" dirty="0" smtClean="0"/>
              <a:t>Comparison of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949735"/>
              </p:ext>
            </p:extLst>
          </p:nvPr>
        </p:nvGraphicFramePr>
        <p:xfrm>
          <a:off x="549275" y="2429933"/>
          <a:ext cx="8042276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258"/>
                <a:gridCol w="56790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Existing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Pitch distance [Tsai2012], pitch-aligned rhythm distance [Molina2013], volume distance [</a:t>
                      </a:r>
                      <a:r>
                        <a:rPr lang="en-US" sz="1800" dirty="0" smtClean="0"/>
                        <a:t>Chang2007, </a:t>
                      </a:r>
                      <a:r>
                        <a:rPr lang="en-US" dirty="0" smtClean="0"/>
                        <a:t>Tsai2012]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PESnQ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Combinations of L2-norm, L6+L2-norm</a:t>
                      </a:r>
                      <a:r>
                        <a:rPr lang="en-US" baseline="0" dirty="0" smtClean="0"/>
                        <a:t> and distance features for the various MFCC-aligned perceptual features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12093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[Molina2013] E</a:t>
            </a:r>
            <a:r>
              <a:rPr lang="en-US" sz="1400" dirty="0"/>
              <a:t>. Molina, I. </a:t>
            </a:r>
            <a:r>
              <a:rPr lang="en-US" sz="1400" dirty="0" err="1"/>
              <a:t>Barbancho</a:t>
            </a:r>
            <a:r>
              <a:rPr lang="en-US" sz="1400" dirty="0"/>
              <a:t>, E. </a:t>
            </a:r>
            <a:r>
              <a:rPr lang="en-US" sz="1400" dirty="0" err="1"/>
              <a:t>G´omez</a:t>
            </a:r>
            <a:r>
              <a:rPr lang="en-US" sz="1400" dirty="0"/>
              <a:t>, A. M. </a:t>
            </a:r>
            <a:r>
              <a:rPr lang="en-US" sz="1400" dirty="0" err="1"/>
              <a:t>Barbancho</a:t>
            </a:r>
            <a:r>
              <a:rPr lang="en-US" sz="1400" dirty="0"/>
              <a:t>, and L. J. </a:t>
            </a:r>
            <a:r>
              <a:rPr lang="en-US" sz="1400" dirty="0" err="1"/>
              <a:t>Tard´on</a:t>
            </a:r>
            <a:r>
              <a:rPr lang="en-US" sz="1400" dirty="0" smtClean="0"/>
              <a:t>, “</a:t>
            </a:r>
            <a:r>
              <a:rPr lang="en-US" sz="1400" dirty="0"/>
              <a:t>Fundamental frequency alignment vs. note-based melodic similarity </a:t>
            </a:r>
            <a:r>
              <a:rPr lang="en-US" sz="1400" dirty="0" smtClean="0"/>
              <a:t>for singing </a:t>
            </a:r>
            <a:r>
              <a:rPr lang="en-US" sz="1400" dirty="0"/>
              <a:t>voice assessment,” IEEE ICASSP, pp. 744-748, 2013.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450005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[Tsai2012] W</a:t>
            </a:r>
            <a:r>
              <a:rPr lang="en-US" sz="1400" dirty="0"/>
              <a:t>. H. Tsai, and H. C. </a:t>
            </a:r>
            <a:r>
              <a:rPr lang="en-US" sz="1400" dirty="0" err="1"/>
              <a:t>Lee,“Automatic</a:t>
            </a:r>
            <a:r>
              <a:rPr lang="en-US" sz="1400" dirty="0"/>
              <a:t> evaluation of karaoke singing </a:t>
            </a:r>
            <a:r>
              <a:rPr lang="en-US" sz="1400" dirty="0" smtClean="0"/>
              <a:t>based on </a:t>
            </a:r>
            <a:r>
              <a:rPr lang="en-US" sz="1400" dirty="0"/>
              <a:t>pitch, volume, and rhythm features,” IEEE Trans. on Audio, Speech</a:t>
            </a:r>
            <a:r>
              <a:rPr lang="en-US" sz="1400" dirty="0" smtClean="0"/>
              <a:t>, and </a:t>
            </a:r>
            <a:r>
              <a:rPr lang="en-US" sz="1400" dirty="0"/>
              <a:t>Language Processing, vol. 20(4), pp. 1233-1243, 2012.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142228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[Chang2007] ]P</a:t>
            </a:r>
            <a:r>
              <a:rPr lang="en-US" sz="1400" dirty="0"/>
              <a:t>. C. Chang, “Method and Apparatus for Karaoke Scoring,” U.S. </a:t>
            </a:r>
            <a:r>
              <a:rPr lang="en-US" sz="1400" dirty="0" smtClean="0"/>
              <a:t>Patent </a:t>
            </a:r>
            <a:r>
              <a:rPr lang="is-IS" sz="1400" dirty="0" smtClean="0"/>
              <a:t>No</a:t>
            </a:r>
            <a:r>
              <a:rPr lang="is-IS" sz="1400" dirty="0"/>
              <a:t>. 7304229, 2007.</a:t>
            </a:r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grpSp>
          <p:nvGrpSpPr>
            <p:cNvPr id="10" name="Group 9"/>
            <p:cNvGrpSpPr/>
            <p:nvPr/>
          </p:nvGrpSpPr>
          <p:grpSpPr>
            <a:xfrm>
              <a:off x="0" y="-19599"/>
              <a:ext cx="9162993" cy="649252"/>
              <a:chOff x="0" y="-19599"/>
              <a:chExt cx="9162993" cy="649252"/>
            </a:xfrm>
          </p:grpSpPr>
          <p:sp>
            <p:nvSpPr>
              <p:cNvPr id="12" name="Shape 144"/>
              <p:cNvSpPr/>
              <p:nvPr/>
            </p:nvSpPr>
            <p:spPr>
              <a:xfrm>
                <a:off x="0" y="102632"/>
                <a:ext cx="9153498" cy="527021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3" name="Shape 146"/>
              <p:cNvSpPr/>
              <p:nvPr/>
            </p:nvSpPr>
            <p:spPr>
              <a:xfrm>
                <a:off x="110190" y="195904"/>
                <a:ext cx="2625720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16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4" name="Shape 148"/>
              <p:cNvSpPr/>
              <p:nvPr/>
            </p:nvSpPr>
            <p:spPr>
              <a:xfrm>
                <a:off x="0" y="-19599"/>
                <a:ext cx="9162993" cy="12223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5" name="pasted-image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0654" y="108984"/>
                <a:ext cx="1032441" cy="51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10" b="24984"/>
            <a:stretch/>
          </p:blipFill>
          <p:spPr>
            <a:xfrm>
              <a:off x="6846871" y="-16713"/>
              <a:ext cx="1027011" cy="6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65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04350"/>
            <a:ext cx="8042276" cy="1336956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16344"/>
              </p:ext>
            </p:extLst>
          </p:nvPr>
        </p:nvGraphicFramePr>
        <p:xfrm>
          <a:off x="1840775" y="4154513"/>
          <a:ext cx="6096000" cy="1656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Pearson’s correlation with music</a:t>
                      </a:r>
                      <a:r>
                        <a:rPr lang="en-US" baseline="0" dirty="0" smtClean="0"/>
                        <a:t> experts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Leave-one-judge-out avg.</a:t>
                      </a:r>
                      <a:r>
                        <a:rPr lang="en-US" baseline="0" dirty="0" smtClean="0"/>
                        <a:t> correlation 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Existing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PESnQ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0.66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49275" y="2568611"/>
            <a:ext cx="80454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GROUND-TRUTH: </a:t>
            </a:r>
            <a:r>
              <a:rPr lang="en-US" sz="2000" dirty="0" smtClean="0"/>
              <a:t>5 </a:t>
            </a:r>
            <a:r>
              <a:rPr lang="en-US" sz="2000" dirty="0"/>
              <a:t>professionally trained </a:t>
            </a:r>
            <a:r>
              <a:rPr lang="en-US" sz="2000" dirty="0" smtClean="0"/>
              <a:t>musicians, overall singing quality rating 1-5</a:t>
            </a:r>
          </a:p>
          <a:p>
            <a:endParaRPr lang="en-US" sz="2000" dirty="0"/>
          </a:p>
          <a:p>
            <a:r>
              <a:rPr lang="en-US" sz="2000" b="1" i="1" dirty="0" smtClean="0">
                <a:solidFill>
                  <a:srgbClr val="800000"/>
                </a:solidFill>
              </a:rPr>
              <a:t>Inter-Judges Pearson’s Correlation: </a:t>
            </a:r>
            <a:r>
              <a:rPr lang="en-US" sz="2000" dirty="0" smtClean="0"/>
              <a:t>0.82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49275" y="1368283"/>
            <a:ext cx="7387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DATASET: </a:t>
            </a:r>
            <a:r>
              <a:rPr lang="en-US" sz="2000" dirty="0" smtClean="0"/>
              <a:t>20 solo-singing recordings </a:t>
            </a:r>
            <a:r>
              <a:rPr lang="en-US" sz="2000" dirty="0"/>
              <a:t>collected from 20 singers with varied singing abilities – professional to poor ([Duan2013]+new recordings)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[Duan2013] Z</a:t>
            </a:r>
            <a:r>
              <a:rPr lang="en-US" dirty="0"/>
              <a:t>. </a:t>
            </a:r>
            <a:r>
              <a:rPr lang="en-US" dirty="0" err="1"/>
              <a:t>Duan</a:t>
            </a:r>
            <a:r>
              <a:rPr lang="en-US" dirty="0"/>
              <a:t>, H. Fang, B. Li, K. C. </a:t>
            </a:r>
            <a:r>
              <a:rPr lang="en-US" dirty="0" err="1"/>
              <a:t>Sim</a:t>
            </a:r>
            <a:r>
              <a:rPr lang="en-US" dirty="0"/>
              <a:t>, and Y. Wang, “The NUS sung </a:t>
            </a:r>
            <a:r>
              <a:rPr lang="en-US" dirty="0" smtClean="0"/>
              <a:t>and spoken </a:t>
            </a:r>
            <a:r>
              <a:rPr lang="en-US" dirty="0"/>
              <a:t>lyrics corpus: A quantitative comparison of singing and speech,</a:t>
            </a:r>
            <a:r>
              <a:rPr lang="en-US" dirty="0" smtClean="0"/>
              <a:t>” </a:t>
            </a:r>
            <a:r>
              <a:rPr lang="pt-BR" dirty="0" smtClean="0"/>
              <a:t>IEEE </a:t>
            </a:r>
            <a:r>
              <a:rPr lang="pt-BR" dirty="0"/>
              <a:t>APSIPA, pp. 1-9, 2013.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-19599"/>
              <a:ext cx="9162993" cy="649252"/>
              <a:chOff x="0" y="-19599"/>
              <a:chExt cx="9162993" cy="649252"/>
            </a:xfrm>
          </p:grpSpPr>
          <p:sp>
            <p:nvSpPr>
              <p:cNvPr id="10" name="Shape 144"/>
              <p:cNvSpPr/>
              <p:nvPr/>
            </p:nvSpPr>
            <p:spPr>
              <a:xfrm>
                <a:off x="0" y="102632"/>
                <a:ext cx="9153498" cy="527021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" name="Shape 146"/>
              <p:cNvSpPr/>
              <p:nvPr/>
            </p:nvSpPr>
            <p:spPr>
              <a:xfrm>
                <a:off x="110190" y="195904"/>
                <a:ext cx="2625720" cy="3183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16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3" name="Shape 148"/>
              <p:cNvSpPr/>
              <p:nvPr/>
            </p:nvSpPr>
            <p:spPr>
              <a:xfrm>
                <a:off x="0" y="-19599"/>
                <a:ext cx="9162993" cy="12223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4" name="pasted-image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70654" y="108984"/>
                <a:ext cx="1032441" cy="51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910" b="24984"/>
            <a:stretch/>
          </p:blipFill>
          <p:spPr>
            <a:xfrm>
              <a:off x="6846871" y="-16713"/>
              <a:ext cx="1027011" cy="621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66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457200" y="5142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 Light"/>
              </a:rPr>
              <a:t>Contributions</a:t>
            </a:r>
            <a:endParaRPr lang="en-US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0636" y="1657261"/>
            <a:ext cx="851809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defTabSz="914400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dopting </a:t>
            </a:r>
            <a:r>
              <a:rPr lang="en-US" b="1" i="1" dirty="0">
                <a:solidFill>
                  <a:srgbClr val="800000"/>
                </a:solidFill>
                <a:latin typeface="Calibri"/>
              </a:rPr>
              <a:t>the cognitive modeling theory of PESQ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to design a </a:t>
            </a:r>
            <a:r>
              <a:rPr lang="en-US" b="1" i="1" dirty="0" err="1">
                <a:solidFill>
                  <a:srgbClr val="800000"/>
                </a:solidFill>
                <a:latin typeface="Calibri"/>
              </a:rPr>
              <a:t>PESnQ</a:t>
            </a:r>
            <a:r>
              <a:rPr lang="en-US" dirty="0">
                <a:solidFill>
                  <a:srgbClr val="800000"/>
                </a:solidFill>
                <a:latin typeface="Calibri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score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showing improvement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over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existing methods in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correlating with the music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-experts</a:t>
            </a:r>
          </a:p>
          <a:p>
            <a:pPr algn="just" defTabSz="914400"/>
            <a:endParaRPr lang="en-US" dirty="0" smtClean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dirty="0" smtClean="0">
                <a:solidFill>
                  <a:srgbClr val="800000"/>
                </a:solidFill>
              </a:rPr>
              <a:t>MFCC</a:t>
            </a:r>
            <a:r>
              <a:rPr lang="en-US" b="1" i="1" dirty="0">
                <a:solidFill>
                  <a:srgbClr val="800000"/>
                </a:solidFill>
              </a:rPr>
              <a:t>-aligned features perform better </a:t>
            </a:r>
            <a:r>
              <a:rPr lang="en-US" dirty="0"/>
              <a:t>than the </a:t>
            </a:r>
            <a:r>
              <a:rPr lang="en-US" dirty="0" smtClean="0"/>
              <a:t>existing pitch</a:t>
            </a:r>
            <a:r>
              <a:rPr lang="en-US" dirty="0"/>
              <a:t>-aligned </a:t>
            </a:r>
            <a:r>
              <a:rPr lang="en-US" dirty="0" smtClean="0"/>
              <a:t>features for singing evaluation</a:t>
            </a:r>
          </a:p>
          <a:p>
            <a:pPr algn="just" defTabSz="9144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33475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 Light"/>
              </a:rPr>
              <a:t>Publications</a:t>
            </a:r>
            <a:endParaRPr lang="en-US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0636" y="4272677"/>
            <a:ext cx="851809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 Chitralekha </a:t>
            </a:r>
            <a:r>
              <a:rPr lang="en-US" dirty="0"/>
              <a:t>Gupta, </a:t>
            </a:r>
            <a:r>
              <a:rPr lang="en-US" dirty="0" err="1"/>
              <a:t>Haizhou</a:t>
            </a:r>
            <a:r>
              <a:rPr lang="en-US" dirty="0"/>
              <a:t> Li, and Ye Wang, “Perceptual Evaluation of Singing</a:t>
            </a:r>
          </a:p>
          <a:p>
            <a:r>
              <a:rPr lang="en-US" dirty="0"/>
              <a:t>Quality”, In Proceedings of Asia-Pacific Signal and Information Processing Association</a:t>
            </a:r>
          </a:p>
          <a:p>
            <a:r>
              <a:rPr lang="en-US" dirty="0"/>
              <a:t>(APSIPA), Kuala Lumpur, </a:t>
            </a:r>
            <a:r>
              <a:rPr lang="en-US" dirty="0" smtClean="0"/>
              <a:t>2017 </a:t>
            </a:r>
            <a:r>
              <a:rPr lang="en-US" b="1" dirty="0" smtClean="0">
                <a:solidFill>
                  <a:srgbClr val="800000"/>
                </a:solidFill>
              </a:rPr>
              <a:t>(BEST PAPER AWARD)</a:t>
            </a:r>
            <a:endParaRPr lang="en-US" b="1" dirty="0">
              <a:solidFill>
                <a:srgbClr val="80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2. Chitralekha </a:t>
            </a:r>
            <a:r>
              <a:rPr lang="en-US" dirty="0"/>
              <a:t>Gupta, </a:t>
            </a:r>
            <a:r>
              <a:rPr lang="en-US" dirty="0" err="1"/>
              <a:t>Haizhou</a:t>
            </a:r>
            <a:r>
              <a:rPr lang="en-US" dirty="0"/>
              <a:t> Li, and Ye Wang, “A Technical Framework for Automatic</a:t>
            </a:r>
          </a:p>
          <a:p>
            <a:r>
              <a:rPr lang="en-US" dirty="0"/>
              <a:t>Perceptual Evaluation of Singing Quality”, Transactions of APSIPA, 2018.</a:t>
            </a:r>
          </a:p>
        </p:txBody>
      </p:sp>
    </p:spTree>
    <p:extLst>
      <p:ext uri="{BB962C8B-B14F-4D97-AF65-F5344CB8AC3E}">
        <p14:creationId xmlns:p14="http://schemas.microsoft.com/office/powerpoint/2010/main" val="233718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19" y="884856"/>
            <a:ext cx="8892614" cy="1143000"/>
          </a:xfrm>
        </p:spPr>
        <p:txBody>
          <a:bodyPr>
            <a:noAutofit/>
          </a:bodyPr>
          <a:lstStyle/>
          <a:p>
            <a:r>
              <a:rPr lang="en-US" sz="3200" dirty="0"/>
              <a:t>Drawbacks of existing singing evaluation </a:t>
            </a:r>
            <a:r>
              <a:rPr lang="en-US" sz="3200" dirty="0" smtClean="0"/>
              <a:t>methods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27285"/>
            <a:ext cx="8229600" cy="1993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Music experts </a:t>
            </a:r>
            <a:r>
              <a:rPr lang="en-US" sz="2800" dirty="0"/>
              <a:t>can evaluate </a:t>
            </a:r>
            <a:r>
              <a:rPr lang="en-US" sz="2800" dirty="0" smtClean="0"/>
              <a:t>singing quality </a:t>
            </a:r>
            <a:r>
              <a:rPr lang="en-US" sz="2800" dirty="0"/>
              <a:t>with high consensus when the melody or the </a:t>
            </a:r>
            <a:r>
              <a:rPr lang="en-US" sz="2800" dirty="0" smtClean="0"/>
              <a:t>song is </a:t>
            </a:r>
            <a:r>
              <a:rPr lang="en-US" sz="2800" b="1" dirty="0" smtClean="0"/>
              <a:t>unknown</a:t>
            </a:r>
            <a:r>
              <a:rPr lang="en-US" sz="2800" baseline="30000" dirty="0" smtClean="0"/>
              <a:t>[1]</a:t>
            </a:r>
          </a:p>
          <a:p>
            <a:pPr marL="0" indent="0">
              <a:buNone/>
            </a:pPr>
            <a:r>
              <a:rPr lang="en-US" sz="2400" dirty="0" smtClean="0">
                <a:sym typeface="Wingdings"/>
              </a:rPr>
              <a:t> there are </a:t>
            </a:r>
            <a:r>
              <a:rPr lang="en-US" sz="2400" dirty="0"/>
              <a:t>inherent properties of singing quality that are independent of a reference singer or melody</a:t>
            </a:r>
            <a:endParaRPr lang="en-US" sz="2400" baseline="300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245519" y="2156907"/>
            <a:ext cx="86809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4400">
              <a:buFont typeface="Arial"/>
              <a:buChar char="•"/>
            </a:pPr>
            <a:r>
              <a:rPr lang="en-US" sz="2000" b="1" dirty="0" smtClean="0">
                <a:solidFill>
                  <a:srgbClr val="800000"/>
                </a:solidFill>
                <a:latin typeface="Calibri"/>
              </a:rPr>
              <a:t>Constrained</a:t>
            </a:r>
            <a:r>
              <a:rPr lang="en-US" sz="2000" dirty="0" smtClean="0">
                <a:solidFill>
                  <a:srgbClr val="800000"/>
                </a:solidFill>
                <a:latin typeface="Calibri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by the need of a reference for every song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2000" b="1" dirty="0" smtClean="0">
                <a:solidFill>
                  <a:srgbClr val="800000"/>
                </a:solidFill>
                <a:latin typeface="Calibri"/>
              </a:rPr>
              <a:t>Cover </a:t>
            </a:r>
            <a:r>
              <a:rPr lang="en-US" sz="2000" b="1" dirty="0">
                <a:solidFill>
                  <a:srgbClr val="800000"/>
                </a:solidFill>
                <a:latin typeface="Calibri"/>
              </a:rPr>
              <a:t>songs </a:t>
            </a:r>
            <a:r>
              <a:rPr lang="en-US" sz="2000" b="1" dirty="0" smtClean="0">
                <a:solidFill>
                  <a:srgbClr val="800000"/>
                </a:solidFill>
                <a:latin typeface="Calibri"/>
              </a:rPr>
              <a:t>may not be </a:t>
            </a:r>
            <a:r>
              <a:rPr lang="en-US" sz="2000" b="1" dirty="0">
                <a:solidFill>
                  <a:srgbClr val="800000"/>
                </a:solidFill>
                <a:latin typeface="Calibri"/>
              </a:rPr>
              <a:t>exactly like the original </a:t>
            </a:r>
            <a:r>
              <a:rPr lang="en-US" sz="2000" b="1" dirty="0" smtClean="0">
                <a:solidFill>
                  <a:srgbClr val="800000"/>
                </a:solidFill>
                <a:latin typeface="Calibri"/>
              </a:rPr>
              <a:t>song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, meaning that the closeness to the reference may not be the complete story</a:t>
            </a: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Results in challenges to </a:t>
            </a:r>
            <a:r>
              <a:rPr lang="en-US" sz="2000" b="1" dirty="0" smtClean="0">
                <a:solidFill>
                  <a:srgbClr val="800000"/>
                </a:solidFill>
                <a:latin typeface="Calibri"/>
              </a:rPr>
              <a:t>discover </a:t>
            </a:r>
            <a:r>
              <a:rPr lang="en-US" sz="2000" b="1" dirty="0">
                <a:solidFill>
                  <a:srgbClr val="800000"/>
                </a:solidFill>
                <a:latin typeface="Calibri"/>
              </a:rPr>
              <a:t>talented singers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from the ever-increasing uploads on online singing talent platforms (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eg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.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Smule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 Sing!, K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Ge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SoundCloud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Youtube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220549"/>
            <a:ext cx="91629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[1] 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 Nakano, M.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Goto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and Y.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Hiraga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, “Subjective evaluation of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common singing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skills using the rank ordering method,” 9th International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Conference on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Music Perception and Cognition, 2006</a:t>
            </a:r>
          </a:p>
        </p:txBody>
      </p:sp>
    </p:spTree>
    <p:extLst>
      <p:ext uri="{BB962C8B-B14F-4D97-AF65-F5344CB8AC3E}">
        <p14:creationId xmlns:p14="http://schemas.microsoft.com/office/powerpoint/2010/main" val="45021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686"/>
            <a:ext cx="7886700" cy="1325563"/>
          </a:xfrm>
        </p:spPr>
        <p:txBody>
          <a:bodyPr/>
          <a:lstStyle/>
          <a:p>
            <a:r>
              <a:rPr lang="en-US" dirty="0" smtClean="0"/>
              <a:t>Thesis overview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 smtClean="0"/>
              <a:t>GOAL</a:t>
            </a:r>
            <a:r>
              <a:rPr lang="en-US" sz="2400" dirty="0" smtClean="0"/>
              <a:t>: Design and investigate objective techniques to </a:t>
            </a:r>
            <a:r>
              <a:rPr lang="en-US" sz="2400" dirty="0"/>
              <a:t>model singing </a:t>
            </a:r>
            <a:r>
              <a:rPr lang="en-US" sz="2400" dirty="0" smtClean="0"/>
              <a:t>voice, and characterize </a:t>
            </a:r>
            <a:r>
              <a:rPr lang="en-US" sz="2400" dirty="0"/>
              <a:t>and </a:t>
            </a:r>
            <a:r>
              <a:rPr lang="en-US" sz="2400" dirty="0" smtClean="0"/>
              <a:t>assess singing </a:t>
            </a:r>
            <a:r>
              <a:rPr lang="en-US" sz="2400" dirty="0" smtClean="0"/>
              <a:t>quality</a:t>
            </a:r>
            <a:endParaRPr lang="en-US" sz="2400" dirty="0"/>
          </a:p>
        </p:txBody>
      </p:sp>
      <p:graphicFrame>
        <p:nvGraphicFramePr>
          <p:cNvPr id="11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310070"/>
              </p:ext>
            </p:extLst>
          </p:nvPr>
        </p:nvGraphicFramePr>
        <p:xfrm>
          <a:off x="497261" y="2628411"/>
          <a:ext cx="8120661" cy="21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7" y="2750352"/>
            <a:ext cx="1409040" cy="1778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303" y="2628412"/>
            <a:ext cx="2128853" cy="1532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322" y="5013464"/>
            <a:ext cx="316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Reference-dependent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Reference-independent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27378" y="4905742"/>
            <a:ext cx="4926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Phonetic modeling of singing voice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1: Pronunciation Evaluation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2: Lyrics-to-audio alignment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28650" y="5574222"/>
            <a:ext cx="3297965" cy="508798"/>
          </a:xfrm>
          <a:prstGeom prst="rect">
            <a:avLst/>
          </a:prstGeom>
          <a:noFill/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6792" y="4905742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43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0753" y="3234203"/>
            <a:ext cx="4169527" cy="26045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101" y="3234203"/>
            <a:ext cx="4134314" cy="2587185"/>
          </a:xfrm>
          <a:prstGeom prst="rect">
            <a:avLst/>
          </a:prstGeom>
        </p:spPr>
      </p:pic>
      <p:pic>
        <p:nvPicPr>
          <p:cNvPr id="17" name="PRAV_snippet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74000" y="3234203"/>
            <a:ext cx="812800" cy="812800"/>
          </a:xfrm>
          <a:prstGeom prst="rect">
            <a:avLst/>
          </a:prstGeom>
        </p:spPr>
      </p:pic>
      <p:pic>
        <p:nvPicPr>
          <p:cNvPr id="18" name="MCUR_snippet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51558" y="3234203"/>
            <a:ext cx="812800" cy="812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61833" y="5777991"/>
            <a:ext cx="1713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Good Singer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6069304" y="5770122"/>
            <a:ext cx="1509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Bad Singer</a:t>
            </a:r>
            <a:endParaRPr lang="en-US" sz="2400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50381" y="719219"/>
            <a:ext cx="9071107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(B) Reference</a:t>
            </a:r>
            <a:r>
              <a:rPr lang="en-US" sz="3200" dirty="0"/>
              <a:t>-independent singing quality evaluation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1705" y="1626631"/>
            <a:ext cx="87664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Characterization of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pitch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histogram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distribution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of pitch values in a sung rendition. A pitch histogram is computed as the count of the pitch values folded on to the 12 semitones in an octave.</a:t>
            </a:r>
            <a:endParaRPr lang="en-US" sz="2000" dirty="0" smtClean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2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1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768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9" grpId="0"/>
      <p:bldP spid="20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355" y="1673585"/>
            <a:ext cx="4045162" cy="22800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63" y="1709361"/>
            <a:ext cx="4092653" cy="224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07" y="635659"/>
            <a:ext cx="86868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Musically-motivated absolute measures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1772427" y="1411504"/>
            <a:ext cx="1458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Good Singer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16398" y="1415426"/>
            <a:ext cx="1288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Bad Singer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4041716"/>
            <a:ext cx="91381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buFont typeface="Arial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From the perspective of overall pitch distribution</a:t>
            </a:r>
            <a:r>
              <a:rPr lang="en-US" sz="2000" baseline="30000" dirty="0" smtClean="0">
                <a:solidFill>
                  <a:prstClr val="black"/>
                </a:solidFill>
                <a:latin typeface="Calibri"/>
              </a:rPr>
              <a:t>[1,2]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Kurtosis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Skew (BASELINE FEATURES)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400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From the perspective of pitch concentration: 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GMM-fit, Autocorrelation</a:t>
            </a:r>
          </a:p>
          <a:p>
            <a:pPr marL="342900" indent="-342900" defTabSz="914400">
              <a:buFont typeface="Arial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Clustering-based natural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references: </a:t>
            </a:r>
            <a:r>
              <a:rPr lang="en-US" sz="2000" b="1" dirty="0" err="1">
                <a:solidFill>
                  <a:prstClr val="black"/>
                </a:solidFill>
                <a:latin typeface="Calibri"/>
              </a:rPr>
              <a:t>kMeans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, Binning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301389"/>
            <a:ext cx="916299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[1] </a:t>
            </a:r>
            <a:r>
              <a:rPr lang="en-US" sz="1600" dirty="0"/>
              <a:t>J. B ̈ohm, F. </a:t>
            </a:r>
            <a:r>
              <a:rPr lang="en-US" sz="1600" dirty="0" err="1"/>
              <a:t>Eyben</a:t>
            </a:r>
            <a:r>
              <a:rPr lang="en-US" sz="1600" dirty="0"/>
              <a:t>, M. Schmitt, H. </a:t>
            </a:r>
            <a:r>
              <a:rPr lang="en-US" sz="1600" dirty="0" err="1"/>
              <a:t>Kosch</a:t>
            </a:r>
            <a:r>
              <a:rPr lang="en-US" sz="1600" dirty="0"/>
              <a:t>, and B. </a:t>
            </a:r>
            <a:r>
              <a:rPr lang="en-US" sz="1600" dirty="0" err="1"/>
              <a:t>Schuller</a:t>
            </a:r>
            <a:r>
              <a:rPr lang="en-US" sz="1600" dirty="0"/>
              <a:t>, “Seeking </a:t>
            </a:r>
            <a:r>
              <a:rPr lang="en-US" sz="1600" dirty="0" err="1"/>
              <a:t>thesuperstar</a:t>
            </a:r>
            <a:r>
              <a:rPr lang="en-US" sz="1600" dirty="0"/>
              <a:t>: Automatic assessment of perceived singing quality,” </a:t>
            </a:r>
            <a:r>
              <a:rPr lang="en-US" sz="1600" dirty="0" smtClean="0"/>
              <a:t>in Neural Networks </a:t>
            </a:r>
            <a:r>
              <a:rPr lang="en-US" sz="1600" dirty="0"/>
              <a:t>(IJCNN), 2017 International Joint Conference on.IEEE,2017, pp. 1560–</a:t>
            </a:r>
            <a:r>
              <a:rPr lang="en-US" sz="1600" dirty="0" smtClean="0"/>
              <a:t>1569</a:t>
            </a:r>
          </a:p>
          <a:p>
            <a:pPr defTabSz="914400"/>
            <a:r>
              <a:rPr lang="en-US" sz="1600" dirty="0" smtClean="0"/>
              <a:t>[2] Nichols</a:t>
            </a:r>
            <a:r>
              <a:rPr lang="en-US" sz="1600" dirty="0"/>
              <a:t>, C. </a:t>
            </a:r>
            <a:r>
              <a:rPr lang="en-US" sz="1600" dirty="0" err="1"/>
              <a:t>DuHadway</a:t>
            </a:r>
            <a:r>
              <a:rPr lang="en-US" sz="1600" dirty="0"/>
              <a:t>, H. </a:t>
            </a:r>
            <a:r>
              <a:rPr lang="en-US" sz="1600" dirty="0" err="1"/>
              <a:t>Aradhye</a:t>
            </a:r>
            <a:r>
              <a:rPr lang="en-US" sz="1600" dirty="0"/>
              <a:t>, and R. F. Lyon, “</a:t>
            </a:r>
            <a:r>
              <a:rPr lang="en-US" sz="1600" dirty="0" smtClean="0"/>
              <a:t>Automatically discovering </a:t>
            </a:r>
            <a:r>
              <a:rPr lang="en-US" sz="1600" dirty="0"/>
              <a:t>talented musicians with acoustic analysis of </a:t>
            </a:r>
            <a:r>
              <a:rPr lang="en-US" sz="1600" dirty="0" err="1"/>
              <a:t>youtube</a:t>
            </a:r>
            <a:r>
              <a:rPr lang="en-US" sz="1600" dirty="0"/>
              <a:t> videos,”</a:t>
            </a:r>
            <a:r>
              <a:rPr lang="en-US" sz="1600" dirty="0" err="1"/>
              <a:t>inData</a:t>
            </a:r>
            <a:r>
              <a:rPr lang="en-US" sz="1600" dirty="0"/>
              <a:t> Mining (ICDM), 2012 IEEE 12th International Conference </a:t>
            </a:r>
            <a:r>
              <a:rPr lang="en-US" sz="1600" dirty="0" err="1"/>
              <a:t>on.IEEE</a:t>
            </a:r>
            <a:r>
              <a:rPr lang="en-US" sz="1600" dirty="0"/>
              <a:t>, 2012, pp. 559–565.</a:t>
            </a:r>
          </a:p>
          <a:p>
            <a:pPr defTabSz="914400"/>
            <a:endParaRPr lang="en-US" sz="1600" dirty="0"/>
          </a:p>
          <a:p>
            <a:pPr defTabSz="914400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509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5099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Experiment Results</a:t>
            </a:r>
            <a:endParaRPr 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9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0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1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7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199" y="1784043"/>
            <a:ext cx="8548952" cy="279491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 smtClean="0"/>
              <a:t>Data: </a:t>
            </a:r>
            <a:r>
              <a:rPr lang="en-US" sz="2400" dirty="0" smtClean="0"/>
              <a:t>5 English popular songs, each sung by 10 singers</a:t>
            </a:r>
          </a:p>
          <a:p>
            <a:pPr marL="0" indent="0">
              <a:buNone/>
            </a:pPr>
            <a:r>
              <a:rPr lang="en-US" sz="2400" b="1" dirty="0" smtClean="0"/>
              <a:t>Ground-Truth: </a:t>
            </a:r>
            <a:r>
              <a:rPr lang="en-US" sz="2400" dirty="0" smtClean="0"/>
              <a:t>Crowd-sourcing </a:t>
            </a:r>
            <a:r>
              <a:rPr lang="en-US" sz="2400" dirty="0" err="1" smtClean="0"/>
              <a:t>Mturk</a:t>
            </a:r>
            <a:r>
              <a:rPr lang="en-US" sz="2400" dirty="0" smtClean="0"/>
              <a:t>: Best</a:t>
            </a:r>
            <a:r>
              <a:rPr lang="en-US" sz="2400" dirty="0" smtClean="0"/>
              <a:t>-Worst </a:t>
            </a:r>
            <a:r>
              <a:rPr lang="en-US" sz="2400" dirty="0" smtClean="0"/>
              <a:t>Scaling (BWS) Ranks;</a:t>
            </a:r>
          </a:p>
          <a:p>
            <a:r>
              <a:rPr lang="en-US" sz="2400" dirty="0"/>
              <a:t>We asked listeners to choose the best and the worst tracks among 3 singers based on singing quality</a:t>
            </a:r>
          </a:p>
          <a:p>
            <a:r>
              <a:rPr lang="en-US" sz="2400" dirty="0">
                <a:sym typeface="Wingdings"/>
              </a:rPr>
              <a:t>Applied filters </a:t>
            </a:r>
            <a:r>
              <a:rPr lang="en-US" sz="2400" dirty="0"/>
              <a:t>to the </a:t>
            </a:r>
            <a:r>
              <a:rPr lang="en-US" sz="2400" dirty="0" err="1"/>
              <a:t>MTurk</a:t>
            </a:r>
            <a:r>
              <a:rPr lang="en-US" sz="2400" dirty="0"/>
              <a:t> users by testing their musical background, and seriousness while performing the task</a:t>
            </a:r>
            <a:endParaRPr lang="en-US" sz="2400" dirty="0">
              <a:sym typeface="Wingdings"/>
            </a:endParaRP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 err="1"/>
              <a:t>Mturk</a:t>
            </a:r>
            <a:r>
              <a:rPr lang="en-US" sz="2400" b="1" dirty="0"/>
              <a:t> Reliability Test</a:t>
            </a:r>
            <a:r>
              <a:rPr lang="en-US" sz="2400" dirty="0"/>
              <a:t>: Lab-controlled music experts </a:t>
            </a:r>
            <a:r>
              <a:rPr lang="en-US" sz="2400" dirty="0" err="1"/>
              <a:t>Vs</a:t>
            </a:r>
            <a:r>
              <a:rPr lang="en-US" sz="2400" dirty="0"/>
              <a:t> </a:t>
            </a:r>
            <a:r>
              <a:rPr lang="en-US" sz="2400" dirty="0" err="1"/>
              <a:t>Mturk</a:t>
            </a:r>
            <a:r>
              <a:rPr lang="en-US" sz="2400" dirty="0"/>
              <a:t> users  </a:t>
            </a:r>
            <a:br>
              <a:rPr lang="en-US" sz="2400" dirty="0"/>
            </a:br>
            <a:r>
              <a:rPr lang="en-US" sz="2400" dirty="0"/>
              <a:t>Pearson’s </a:t>
            </a:r>
            <a:r>
              <a:rPr lang="en-US" sz="2400" dirty="0" err="1"/>
              <a:t>Corr</a:t>
            </a:r>
            <a:r>
              <a:rPr lang="en-US" sz="2400" dirty="0"/>
              <a:t> = </a:t>
            </a:r>
            <a:r>
              <a:rPr lang="en-US" sz="2400" b="1" dirty="0"/>
              <a:t>0.931</a:t>
            </a:r>
            <a:endParaRPr lang="en-US" sz="2400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16265"/>
              </p:ext>
            </p:extLst>
          </p:nvPr>
        </p:nvGraphicFramePr>
        <p:xfrm>
          <a:off x="2451353" y="4577001"/>
          <a:ext cx="4188582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56958"/>
                <a:gridCol w="1023105"/>
                <a:gridCol w="1128943"/>
                <a:gridCol w="879576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Avg. over</a:t>
                      </a:r>
                      <a:r>
                        <a:rPr lang="en-US" baseline="0" dirty="0" smtClean="0"/>
                        <a:t> all songs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Baseline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Proposed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Combination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0.610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>
          <a:xfrm>
            <a:off x="457199" y="5504372"/>
            <a:ext cx="8539338" cy="135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DRAWBACKS</a:t>
            </a:r>
          </a:p>
          <a:p>
            <a:r>
              <a:rPr lang="en-US" sz="2000" dirty="0" smtClean="0"/>
              <a:t>Other perceptual parameters are ignored – rhythm, timbre, vibrato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sz="2000" dirty="0" smtClean="0"/>
              <a:t>The relative positions of the peaks in the histogram are not </a:t>
            </a:r>
            <a:r>
              <a:rPr lang="en-US" sz="2000" dirty="0" smtClean="0"/>
              <a:t>captured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1156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223" end="3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charRg st="223" end="3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338" end="4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charRg st="338" end="4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3" grpId="1" build="p"/>
      <p:bldP spid="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167" y="137695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Analogy with “Truth</a:t>
            </a:r>
            <a:r>
              <a:rPr lang="en-US" sz="3200" dirty="0" smtClean="0"/>
              <a:t>-Discovery”</a:t>
            </a:r>
            <a:r>
              <a:rPr lang="en-US" sz="3200" baseline="30000" dirty="0" smtClean="0"/>
              <a:t>[1]</a:t>
            </a:r>
            <a:endParaRPr lang="en-US" sz="3200" baseline="300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45236"/>
              </p:ext>
            </p:extLst>
          </p:nvPr>
        </p:nvGraphicFramePr>
        <p:xfrm>
          <a:off x="482696" y="3475846"/>
          <a:ext cx="8205984" cy="2839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0766"/>
                <a:gridCol w="33752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Analogy from Truth-Discovery Literature</a:t>
                      </a:r>
                      <a:r>
                        <a:rPr lang="en-US" baseline="30000" dirty="0" smtClean="0"/>
                        <a:t>[1]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 Hypothesis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Usually only one true fact for a property of an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Usually only one correct way to sing a song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This true fact appears to be the same or similar </a:t>
                      </a:r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different </a:t>
                      </a:r>
                      <a:r>
                        <a:rPr lang="en-US" dirty="0" smtClean="0"/>
                        <a:t>websites, </a:t>
                      </a:r>
                      <a:r>
                        <a:rPr lang="en-US" dirty="0" err="1" smtClean="0"/>
                        <a:t>eg</a:t>
                      </a:r>
                      <a:r>
                        <a:rPr lang="en-US" dirty="0" smtClean="0"/>
                        <a:t>.</a:t>
                      </a:r>
                      <a:r>
                        <a:rPr lang="en-US" baseline="0" dirty="0" smtClean="0"/>
                        <a:t> “</a:t>
                      </a:r>
                      <a:r>
                        <a:rPr lang="en-US" dirty="0" smtClean="0"/>
                        <a:t>Jennifer </a:t>
                      </a:r>
                      <a:r>
                        <a:rPr lang="en-US" dirty="0" err="1" smtClean="0"/>
                        <a:t>Widom</a:t>
                      </a:r>
                      <a:r>
                        <a:rPr lang="en-US" dirty="0" smtClean="0"/>
                        <a:t>’” versus “J. </a:t>
                      </a:r>
                      <a:r>
                        <a:rPr lang="en-US" dirty="0" err="1" smtClean="0"/>
                        <a:t>Widom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song can be sung correctly in only one or a few similar ways </a:t>
                      </a:r>
                      <a:r>
                        <a:rPr lang="en-US" dirty="0" smtClean="0"/>
                        <a:t>by different singers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Different websites often make different mistakes for the same fact,</a:t>
                      </a:r>
                      <a:r>
                        <a:rPr lang="en-US" baseline="0" dirty="0" smtClean="0"/>
                        <a:t> providing </a:t>
                      </a:r>
                      <a:r>
                        <a:rPr lang="en-US" dirty="0" smtClean="0"/>
                        <a:t>different false “facts”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Poor singers will sing the song in many different and dissimilar ways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-1" y="6294847"/>
            <a:ext cx="913813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 smtClean="0"/>
              <a:t>[1] </a:t>
            </a:r>
            <a:r>
              <a:rPr lang="en-US" sz="1600" dirty="0" smtClean="0"/>
              <a:t>Yin</a:t>
            </a:r>
            <a:r>
              <a:rPr lang="en-US" sz="1600" dirty="0"/>
              <a:t>, </a:t>
            </a:r>
            <a:r>
              <a:rPr lang="en-US" sz="1600" dirty="0" err="1"/>
              <a:t>Xiaoxin</a:t>
            </a:r>
            <a:r>
              <a:rPr lang="en-US" sz="1600" dirty="0"/>
              <a:t>, </a:t>
            </a:r>
            <a:r>
              <a:rPr lang="en-US" sz="1600" dirty="0" err="1"/>
              <a:t>Jiawei</a:t>
            </a:r>
            <a:r>
              <a:rPr lang="en-US" sz="1600" dirty="0"/>
              <a:t> Han, and S. Yu Philip. "Truth discovery with multiple conflicting information providers on the web." IEEE Transactions on Knowledge and Data Engineering 20.6 (2008): 796-808.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92185"/>
            <a:ext cx="1655536" cy="16555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70167" y="2067603"/>
            <a:ext cx="583852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Discovering good </a:t>
            </a:r>
            <a:r>
              <a:rPr lang="en-US" dirty="0"/>
              <a:t>singers from a large pool of </a:t>
            </a:r>
            <a:r>
              <a:rPr lang="en-US" dirty="0" smtClean="0"/>
              <a:t>singers </a:t>
            </a:r>
          </a:p>
          <a:p>
            <a:r>
              <a:rPr lang="en-US" dirty="0" smtClean="0"/>
              <a:t> 					</a:t>
            </a:r>
            <a:r>
              <a:rPr lang="en-US" sz="3200" dirty="0" smtClean="0"/>
              <a:t>≈</a:t>
            </a:r>
            <a:r>
              <a:rPr lang="en-US" dirty="0" smtClean="0"/>
              <a:t>  </a:t>
            </a:r>
          </a:p>
          <a:p>
            <a:r>
              <a:rPr lang="en-US" dirty="0" smtClean="0"/>
              <a:t>finding “true” </a:t>
            </a:r>
            <a:r>
              <a:rPr lang="en-US" dirty="0"/>
              <a:t>facts from a large amount of conflicting information provided by various websites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63239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Inter-singer statistics-based relative measures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559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239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Inter-singer </a:t>
            </a:r>
            <a:r>
              <a:rPr lang="en-US" sz="3200" dirty="0" smtClean="0"/>
              <a:t>statistics-based </a:t>
            </a:r>
            <a:r>
              <a:rPr lang="en-US" sz="3200" dirty="0" smtClean="0"/>
              <a:t>relative measures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590224" y="1703846"/>
            <a:ext cx="80965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A novel </a:t>
            </a:r>
            <a:r>
              <a:rPr lang="en-US" sz="2400" b="1" dirty="0">
                <a:solidFill>
                  <a:srgbClr val="800000"/>
                </a:solidFill>
                <a:latin typeface="Calibri"/>
              </a:rPr>
              <a:t>comparative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approach that captures </a:t>
            </a:r>
            <a:r>
              <a:rPr lang="en-US" sz="2400" b="1" dirty="0">
                <a:solidFill>
                  <a:srgbClr val="800000"/>
                </a:solidFill>
                <a:latin typeface="Calibri"/>
              </a:rPr>
              <a:t>the inter-singer statistics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in </a:t>
            </a:r>
            <a:r>
              <a:rPr lang="en-US" sz="2400" b="1" dirty="0" smtClean="0">
                <a:solidFill>
                  <a:srgbClr val="800000"/>
                </a:solidFill>
                <a:latin typeface="Calibri"/>
              </a:rPr>
              <a:t>a large pool of singers 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and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leads us to a </a:t>
            </a:r>
            <a:r>
              <a:rPr lang="en-US" sz="2400" b="1" dirty="0">
                <a:solidFill>
                  <a:srgbClr val="800000"/>
                </a:solidFill>
                <a:latin typeface="Calibri"/>
              </a:rPr>
              <a:t>self-organizing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way of rank-ordering singers</a:t>
            </a:r>
            <a:endParaRPr lang="en-US" sz="2400" dirty="0" smtClean="0">
              <a:solidFill>
                <a:prstClr val="black"/>
              </a:solidFill>
              <a:latin typeface="Calibri"/>
            </a:endParaRPr>
          </a:p>
          <a:p>
            <a:pPr defTabSz="914400"/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342900" indent="-342900" defTabSz="914400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Our hypothesis: </a:t>
            </a:r>
          </a:p>
          <a:p>
            <a:pPr lvl="1"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a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song can be sung correctly in only one or a few similar ways, but incorrectly in many different and dissimilar 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ways</a:t>
            </a:r>
          </a:p>
          <a:p>
            <a:pPr defTabSz="914400"/>
            <a:endParaRPr lang="en-US" sz="2400" dirty="0" smtClean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Therefore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the </a:t>
            </a:r>
            <a:r>
              <a:rPr lang="en-US" sz="2400" b="1" dirty="0">
                <a:solidFill>
                  <a:prstClr val="black"/>
                </a:solidFill>
                <a:latin typeface="Calibri"/>
              </a:rPr>
              <a:t>singers who are similar to each other are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“good”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, 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while </a:t>
            </a:r>
            <a:r>
              <a:rPr lang="en-US" sz="2400" b="1" dirty="0">
                <a:solidFill>
                  <a:prstClr val="black"/>
                </a:solidFill>
                <a:latin typeface="Calibri"/>
              </a:rPr>
              <a:t>the dissimilar ones are the </a:t>
            </a:r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“poor” singers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41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0" y="2138882"/>
            <a:ext cx="7735000" cy="1685822"/>
            <a:chOff x="0" y="2138882"/>
            <a:chExt cx="7735000" cy="16858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262612"/>
              <a:ext cx="7002977" cy="153113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930852" y="3547705"/>
              <a:ext cx="80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80 Hz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31919" y="2138882"/>
              <a:ext cx="80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500 Hz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6712812" y="2886169"/>
              <a:ext cx="80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Pitch</a:t>
              </a:r>
              <a:endParaRPr lang="en-US" sz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350" y="3846498"/>
            <a:ext cx="7758648" cy="1526978"/>
            <a:chOff x="4350" y="3846498"/>
            <a:chExt cx="7758648" cy="152697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9"/>
            <a:srcRect l="1573" t="7234"/>
            <a:stretch/>
          </p:blipFill>
          <p:spPr>
            <a:xfrm>
              <a:off x="4350" y="3872817"/>
              <a:ext cx="7023547" cy="14424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958850" y="5096477"/>
              <a:ext cx="80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80 Hz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59917" y="3846498"/>
              <a:ext cx="80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500 Hz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6778135" y="4557132"/>
              <a:ext cx="80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Pitch</a:t>
              </a:r>
              <a:endParaRPr lang="en-US" sz="1200" dirty="0"/>
            </a:p>
          </p:txBody>
        </p:sp>
      </p:grpSp>
      <p:pic>
        <p:nvPicPr>
          <p:cNvPr id="7" name="good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80749" y="2267664"/>
            <a:ext cx="624673" cy="624673"/>
          </a:xfrm>
        </p:spPr>
      </p:pic>
      <p:sp>
        <p:nvSpPr>
          <p:cNvPr id="8" name="Rectangle 7"/>
          <p:cNvSpPr/>
          <p:nvPr/>
        </p:nvSpPr>
        <p:spPr>
          <a:xfrm>
            <a:off x="7274851" y="2389562"/>
            <a:ext cx="2577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buFont typeface="Wingdings" charset="2"/>
              <a:buChar char="ü"/>
            </a:pPr>
            <a:r>
              <a:rPr lang="en-US" sz="2000" b="1" dirty="0" smtClean="0">
                <a:solidFill>
                  <a:srgbClr val="70AD47">
                    <a:lumMod val="75000"/>
                  </a:srgbClr>
                </a:solidFill>
                <a:latin typeface="Calibri"/>
              </a:rPr>
              <a:t>Intonation</a:t>
            </a:r>
          </a:p>
          <a:p>
            <a:pPr marL="342900" indent="-342900" defTabSz="914400">
              <a:buFont typeface="Wingdings" charset="2"/>
              <a:buChar char="ü"/>
            </a:pPr>
            <a:r>
              <a:rPr lang="en-US" sz="2000" b="1" dirty="0" smtClean="0">
                <a:solidFill>
                  <a:srgbClr val="70AD47">
                    <a:lumMod val="75000"/>
                  </a:srgbClr>
                </a:solidFill>
                <a:latin typeface="Calibri"/>
              </a:rPr>
              <a:t>Rhythm</a:t>
            </a:r>
          </a:p>
          <a:p>
            <a:pPr marL="342900" indent="-342900" defTabSz="914400">
              <a:buFont typeface="Wingdings" charset="2"/>
              <a:buChar char="ü"/>
            </a:pPr>
            <a:r>
              <a:rPr lang="en-US" sz="2000" b="1" dirty="0">
                <a:solidFill>
                  <a:srgbClr val="70AD47">
                    <a:lumMod val="75000"/>
                  </a:srgbClr>
                </a:solidFill>
                <a:latin typeface="Calibri"/>
              </a:rPr>
              <a:t>A</a:t>
            </a:r>
            <a:r>
              <a:rPr lang="en-US" sz="2000" b="1" dirty="0" smtClean="0">
                <a:solidFill>
                  <a:srgbClr val="70AD47">
                    <a:lumMod val="75000"/>
                  </a:srgbClr>
                </a:solidFill>
                <a:latin typeface="Calibri"/>
              </a:rPr>
              <a:t>rticulation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10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1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12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13" name="pasted-image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 b="24984"/>
          <a:stretch/>
        </p:blipFill>
        <p:spPr>
          <a:xfrm>
            <a:off x="6848972" y="2585"/>
            <a:ext cx="956588" cy="574146"/>
          </a:xfrm>
          <a:prstGeom prst="rect">
            <a:avLst/>
          </a:prstGeom>
        </p:spPr>
      </p:pic>
      <p:pic>
        <p:nvPicPr>
          <p:cNvPr id="18" name="bad_pronun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80749" y="3863248"/>
            <a:ext cx="657508" cy="657508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-1" y="5312639"/>
            <a:ext cx="7743846" cy="1610538"/>
            <a:chOff x="-1" y="5312639"/>
            <a:chExt cx="7743846" cy="161053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" y="5405806"/>
              <a:ext cx="7002978" cy="146050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939697" y="6646178"/>
              <a:ext cx="80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80 Hz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940764" y="5312639"/>
              <a:ext cx="80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500 Hz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6742381" y="5758121"/>
              <a:ext cx="80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Pitch</a:t>
              </a:r>
              <a:endParaRPr lang="en-US" sz="1200" dirty="0"/>
            </a:p>
          </p:txBody>
        </p:sp>
      </p:grpSp>
      <p:pic>
        <p:nvPicPr>
          <p:cNvPr id="31" name="bad_prosody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75173" y="5405806"/>
            <a:ext cx="652724" cy="652724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7360520" y="4122097"/>
            <a:ext cx="2577124" cy="1015663"/>
            <a:chOff x="7540960" y="3587313"/>
            <a:chExt cx="2577124" cy="1015663"/>
          </a:xfrm>
        </p:grpSpPr>
        <p:sp>
          <p:nvSpPr>
            <p:cNvPr id="17" name="Rectangle 16"/>
            <p:cNvSpPr/>
            <p:nvPr/>
          </p:nvSpPr>
          <p:spPr>
            <a:xfrm>
              <a:off x="7540960" y="3587313"/>
              <a:ext cx="257712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defTabSz="914400">
                <a:buFont typeface="Wingdings" charset="2"/>
                <a:buChar char="q"/>
              </a:pPr>
              <a:r>
                <a:rPr lang="en-US" sz="2000" b="1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alibri"/>
                </a:rPr>
                <a:t>I</a:t>
              </a:r>
              <a:r>
                <a:rPr lang="en-US" sz="2000" b="1" dirty="0" smtClean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alibri"/>
                </a:rPr>
                <a:t>ntonation</a:t>
              </a:r>
            </a:p>
            <a:p>
              <a:pPr marL="342900" indent="-342900" defTabSz="914400">
                <a:buFont typeface="Wingdings" charset="2"/>
                <a:buChar char="q"/>
              </a:pPr>
              <a:r>
                <a:rPr lang="en-US" sz="2000" b="1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alibri"/>
                </a:rPr>
                <a:t>R</a:t>
              </a:r>
              <a:r>
                <a:rPr lang="en-US" sz="2000" b="1" dirty="0" smtClean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alibri"/>
                </a:rPr>
                <a:t>hythm</a:t>
              </a:r>
            </a:p>
            <a:p>
              <a:pPr defTabSz="914400"/>
              <a:r>
                <a:rPr lang="en-US" sz="2000" b="1" dirty="0" smtClean="0">
                  <a:solidFill>
                    <a:srgbClr val="800000"/>
                  </a:solidFill>
                  <a:latin typeface="Calibri"/>
                </a:rPr>
                <a:t>      Articulation</a:t>
              </a:r>
            </a:p>
          </p:txBody>
        </p:sp>
        <p:sp>
          <p:nvSpPr>
            <p:cNvPr id="33" name="Multiply 32"/>
            <p:cNvSpPr/>
            <p:nvPr/>
          </p:nvSpPr>
          <p:spPr>
            <a:xfrm>
              <a:off x="7633737" y="4292209"/>
              <a:ext cx="235338" cy="257844"/>
            </a:xfrm>
            <a:prstGeom prst="mathMultiply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49191" y="5662199"/>
            <a:ext cx="1862530" cy="1015663"/>
            <a:chOff x="7349191" y="5662199"/>
            <a:chExt cx="1862530" cy="1015663"/>
          </a:xfrm>
        </p:grpSpPr>
        <p:sp>
          <p:nvSpPr>
            <p:cNvPr id="32" name="Rectangle 31"/>
            <p:cNvSpPr/>
            <p:nvPr/>
          </p:nvSpPr>
          <p:spPr>
            <a:xfrm>
              <a:off x="7349191" y="5662199"/>
              <a:ext cx="186253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srgbClr val="800000"/>
                  </a:solidFill>
                  <a:latin typeface="Calibri"/>
                </a:rPr>
                <a:t>      Intonation</a:t>
              </a:r>
            </a:p>
            <a:p>
              <a:pPr defTabSz="914400"/>
              <a:r>
                <a:rPr lang="en-US" sz="2000" b="1" dirty="0" smtClean="0">
                  <a:solidFill>
                    <a:srgbClr val="800000"/>
                  </a:solidFill>
                  <a:latin typeface="Calibri"/>
                </a:rPr>
                <a:t>      Rhythm</a:t>
              </a:r>
            </a:p>
            <a:p>
              <a:pPr marL="342900" indent="-342900" defTabSz="914400">
                <a:buFont typeface="Wingdings" charset="2"/>
                <a:buChar char="q"/>
              </a:pPr>
              <a:r>
                <a:rPr lang="en-US" sz="2000" b="1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rgbClr val="FFE699"/>
                  </a:solidFill>
                  <a:latin typeface="Calibri"/>
                </a:rPr>
                <a:t>A</a:t>
              </a:r>
              <a:r>
                <a:rPr lang="en-US" sz="2000" b="1" dirty="0" smtClean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rgbClr val="FFE699"/>
                  </a:solidFill>
                  <a:latin typeface="Calibri"/>
                </a:rPr>
                <a:t>rticulation</a:t>
              </a:r>
            </a:p>
          </p:txBody>
        </p:sp>
        <p:sp>
          <p:nvSpPr>
            <p:cNvPr id="38" name="Multiply 37"/>
            <p:cNvSpPr/>
            <p:nvPr/>
          </p:nvSpPr>
          <p:spPr>
            <a:xfrm>
              <a:off x="7416472" y="5776229"/>
              <a:ext cx="235338" cy="257844"/>
            </a:xfrm>
            <a:prstGeom prst="mathMultiply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/>
            <p:cNvSpPr/>
            <p:nvPr/>
          </p:nvSpPr>
          <p:spPr>
            <a:xfrm>
              <a:off x="7423715" y="6050406"/>
              <a:ext cx="235338" cy="257844"/>
            </a:xfrm>
            <a:prstGeom prst="mathMultiply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243910" y="435690"/>
            <a:ext cx="8800005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should we characterize singing </a:t>
            </a:r>
            <a:r>
              <a:rPr lang="en-US" sz="3600" dirty="0"/>
              <a:t>q</a:t>
            </a:r>
            <a:r>
              <a:rPr lang="en-US" sz="3600" dirty="0" smtClean="0"/>
              <a:t>uality?</a:t>
            </a:r>
            <a:endParaRPr lang="en-US" sz="3600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243910" y="1424852"/>
            <a:ext cx="8251443" cy="663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What is the difference between these singing renditions?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-157106" y="1954216"/>
            <a:ext cx="668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 Lyrics: </a:t>
            </a:r>
            <a:r>
              <a:rPr lang="is-IS" dirty="0" smtClean="0"/>
              <a:t>…</a:t>
            </a:r>
            <a:r>
              <a:rPr lang="en-US" dirty="0" smtClean="0"/>
              <a:t>a kingdom of isolation, and it looks like I’m the queen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7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4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479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445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8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7236" y="1502704"/>
            <a:ext cx="6349637" cy="4995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239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Inter-singer statistics based relative measures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pic>
        <p:nvPicPr>
          <p:cNvPr id="13" name="92645729_46642154_rank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42805" y="1792172"/>
            <a:ext cx="471049" cy="453370"/>
          </a:xfrm>
          <a:prstGeom prst="rect">
            <a:avLst/>
          </a:prstGeom>
        </p:spPr>
      </p:pic>
      <p:pic>
        <p:nvPicPr>
          <p:cNvPr id="14" name="75503592_40305757_rank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716201" y="1788858"/>
            <a:ext cx="418406" cy="402703"/>
          </a:xfrm>
          <a:prstGeom prst="rect">
            <a:avLst/>
          </a:prstGeom>
        </p:spPr>
      </p:pic>
      <p:pic>
        <p:nvPicPr>
          <p:cNvPr id="15" name="78639180_35601409_rank3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126775" y="1824629"/>
            <a:ext cx="384037" cy="369624"/>
          </a:xfrm>
          <a:prstGeom prst="rect">
            <a:avLst/>
          </a:prstGeom>
        </p:spPr>
      </p:pic>
      <p:pic>
        <p:nvPicPr>
          <p:cNvPr id="16" name="80596987_33481056_rank98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938252" y="4685802"/>
            <a:ext cx="418407" cy="402704"/>
          </a:xfrm>
          <a:prstGeom prst="rect">
            <a:avLst/>
          </a:prstGeom>
        </p:spPr>
      </p:pic>
      <p:pic>
        <p:nvPicPr>
          <p:cNvPr id="17" name="115480091_44193534_rank99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062729" y="4667915"/>
            <a:ext cx="452777" cy="435784"/>
          </a:xfrm>
          <a:prstGeom prst="rect">
            <a:avLst/>
          </a:prstGeom>
        </p:spPr>
      </p:pic>
      <p:pic>
        <p:nvPicPr>
          <p:cNvPr id="18" name="114019865_47497066_rank100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143531" y="4653712"/>
            <a:ext cx="401222" cy="38616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40832" y="6298220"/>
            <a:ext cx="859871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2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sym typeface="Wingdings"/>
              </a:rPr>
              <a:t>D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istance between </a:t>
            </a:r>
            <a:r>
              <a:rPr lang="en-US" sz="2000" b="1" i="1" dirty="0" smtClean="0">
                <a:solidFill>
                  <a:prstClr val="black"/>
                </a:solidFill>
                <a:latin typeface="Calibri"/>
              </a:rPr>
              <a:t>median-subtracted pitch contour 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between two singers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77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60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57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488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67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460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67992" t="52213"/>
          <a:stretch/>
        </p:blipFill>
        <p:spPr>
          <a:xfrm>
            <a:off x="964554" y="1775398"/>
            <a:ext cx="2778262" cy="3263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239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Inter-singer statistics based relative measures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pic>
        <p:nvPicPr>
          <p:cNvPr id="18" name="114019865_47497066_rank10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68583" y="1790188"/>
            <a:ext cx="548466" cy="52788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40832" y="6298220"/>
            <a:ext cx="859871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2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200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sym typeface="Wingdings"/>
              </a:rPr>
              <a:t>D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istance between </a:t>
            </a:r>
            <a:r>
              <a:rPr lang="en-US" sz="2000" b="1" i="1" dirty="0" smtClean="0">
                <a:solidFill>
                  <a:prstClr val="black"/>
                </a:solidFill>
                <a:latin typeface="Calibri"/>
              </a:rPr>
              <a:t>median-subtracted pitch contour 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between two singers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406096" y="3843655"/>
            <a:ext cx="2589895" cy="21725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95991" y="3893790"/>
            <a:ext cx="173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Singer Rank = 70</a:t>
            </a:r>
            <a:endParaRPr lang="en-US" dirty="0"/>
          </a:p>
        </p:txBody>
      </p:sp>
      <p:pic>
        <p:nvPicPr>
          <p:cNvPr id="22" name="97634040_45060366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40914" y="4426370"/>
            <a:ext cx="612384" cy="6123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91762" y="5531521"/>
            <a:ext cx="4455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Pitch patterns are similar</a:t>
            </a:r>
          </a:p>
          <a:p>
            <a:r>
              <a:rPr lang="en-US" dirty="0" smtClean="0"/>
              <a:t>However, such similarity in bad singing is rare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9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19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0306"/>
            <a:ext cx="7886700" cy="1325563"/>
          </a:xfrm>
        </p:spPr>
        <p:txBody>
          <a:bodyPr/>
          <a:lstStyle/>
          <a:p>
            <a:r>
              <a:rPr lang="en-US" dirty="0" smtClean="0"/>
              <a:t>Relative scoring method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9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1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7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28649" y="5431232"/>
            <a:ext cx="7709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</a:rPr>
              <a:t>Relative score of singer x </a:t>
            </a:r>
            <a:r>
              <a:rPr lang="en-US" b="1" dirty="0" smtClean="0">
                <a:solidFill>
                  <a:prstClr val="black"/>
                </a:solidFill>
              </a:rPr>
              <a:t>i</a:t>
            </a:r>
            <a:r>
              <a:rPr lang="en-US" dirty="0" smtClean="0">
                <a:solidFill>
                  <a:prstClr val="black"/>
                </a:solidFill>
              </a:rPr>
              <a:t>s measured as the </a:t>
            </a:r>
            <a:r>
              <a:rPr lang="en-US" dirty="0" smtClean="0">
                <a:solidFill>
                  <a:prstClr val="black"/>
                </a:solidFill>
              </a:rPr>
              <a:t>distance of the </a:t>
            </a:r>
            <a:r>
              <a:rPr lang="en-US" dirty="0" smtClean="0">
                <a:solidFill>
                  <a:prstClr val="black"/>
                </a:solidFill>
              </a:rPr>
              <a:t>10</a:t>
            </a:r>
            <a:r>
              <a:rPr lang="en-US" baseline="30000" dirty="0" smtClean="0">
                <a:solidFill>
                  <a:prstClr val="black"/>
                </a:solidFill>
              </a:rPr>
              <a:t>th</a:t>
            </a:r>
            <a:r>
              <a:rPr lang="en-US" dirty="0" smtClean="0">
                <a:solidFill>
                  <a:prstClr val="black"/>
                </a:solidFill>
              </a:rPr>
              <a:t> nearest </a:t>
            </a:r>
            <a:r>
              <a:rPr lang="en-US" dirty="0" smtClean="0">
                <a:solidFill>
                  <a:prstClr val="black"/>
                </a:solidFill>
              </a:rPr>
              <a:t>singer to x, in terms of an objective parameter</a:t>
            </a:r>
            <a:r>
              <a:rPr lang="en-US" i="1" dirty="0" smtClean="0">
                <a:solidFill>
                  <a:prstClr val="black"/>
                </a:solidFill>
              </a:rPr>
              <a:t>, </a:t>
            </a:r>
            <a:r>
              <a:rPr lang="en-US" dirty="0" err="1" smtClean="0">
                <a:solidFill>
                  <a:prstClr val="black"/>
                </a:solidFill>
              </a:rPr>
              <a:t>eg</a:t>
            </a:r>
            <a:r>
              <a:rPr lang="en-US" dirty="0" smtClean="0">
                <a:solidFill>
                  <a:prstClr val="black"/>
                </a:solidFill>
              </a:rPr>
              <a:t>. </a:t>
            </a:r>
            <a:r>
              <a:rPr lang="en-US" b="1" dirty="0" smtClean="0">
                <a:solidFill>
                  <a:prstClr val="black"/>
                </a:solidFill>
              </a:rPr>
              <a:t>m</a:t>
            </a:r>
            <a:r>
              <a:rPr lang="en-US" b="1" dirty="0" smtClean="0">
                <a:solidFill>
                  <a:prstClr val="black"/>
                </a:solidFill>
              </a:rPr>
              <a:t>edian</a:t>
            </a:r>
            <a:r>
              <a:rPr lang="en-US" b="1" dirty="0">
                <a:solidFill>
                  <a:prstClr val="black"/>
                </a:solidFill>
              </a:rPr>
              <a:t>-subtracted pitch </a:t>
            </a:r>
            <a:r>
              <a:rPr lang="en-US" b="1" dirty="0" smtClean="0">
                <a:solidFill>
                  <a:prstClr val="black"/>
                </a:solidFill>
              </a:rPr>
              <a:t>contour</a:t>
            </a:r>
            <a:endParaRPr lang="en-US" b="1" dirty="0">
              <a:solidFill>
                <a:prstClr val="black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96718" y="1771407"/>
            <a:ext cx="6810815" cy="3726673"/>
            <a:chOff x="1096718" y="2072223"/>
            <a:chExt cx="6810815" cy="37266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718" y="2072223"/>
              <a:ext cx="6810815" cy="3726673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6132203" y="3793521"/>
              <a:ext cx="501270" cy="467923"/>
            </a:xfrm>
            <a:prstGeom prst="straightConnector1">
              <a:avLst/>
            </a:prstGeom>
            <a:ln w="38100" cmpd="sng">
              <a:solidFill>
                <a:srgbClr val="8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165226" y="6101781"/>
            <a:ext cx="8723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number of singers threshold </a:t>
            </a:r>
            <a:r>
              <a:rPr lang="en-US" dirty="0" smtClean="0"/>
              <a:t>is </a:t>
            </a:r>
            <a:r>
              <a:rPr lang="en-US" dirty="0"/>
              <a:t>empirically set as 10 </a:t>
            </a:r>
            <a:r>
              <a:rPr lang="en-US" dirty="0" smtClean="0"/>
              <a:t>singers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 assuming that </a:t>
            </a:r>
            <a:r>
              <a:rPr lang="en-US" dirty="0" smtClean="0"/>
              <a:t>roughly </a:t>
            </a:r>
            <a:r>
              <a:rPr lang="en-US" dirty="0"/>
              <a:t>at least </a:t>
            </a:r>
            <a:r>
              <a:rPr lang="en-US" dirty="0" smtClean="0"/>
              <a:t>10% of </a:t>
            </a:r>
            <a:r>
              <a:rPr lang="en-US" dirty="0"/>
              <a:t>singers in a large pool of singers would be </a:t>
            </a:r>
            <a:r>
              <a:rPr lang="en-US" dirty="0" smtClean="0"/>
              <a:t>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40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338813"/>
              </p:ext>
            </p:extLst>
          </p:nvPr>
        </p:nvGraphicFramePr>
        <p:xfrm>
          <a:off x="81803" y="1554900"/>
          <a:ext cx="9006203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637"/>
                <a:gridCol w="2723690"/>
                <a:gridCol w="116840"/>
                <a:gridCol w="51590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Based on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Metric </a:t>
                      </a:r>
                      <a:r>
                        <a:rPr lang="en-US" sz="1600" baseline="0" dirty="0" smtClean="0"/>
                        <a:t>names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ABSOLUTE MEASURES</a:t>
                      </a:r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Pitch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Kurtosis, Skew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defTabSz="914400">
                        <a:buFont typeface="Arial"/>
                        <a:buNone/>
                      </a:pPr>
                      <a:r>
                        <a:rPr lang="en-US" sz="1600" dirty="0" smtClean="0">
                          <a:solidFill>
                            <a:prstClr val="black"/>
                          </a:solidFill>
                          <a:latin typeface="+mn-lt"/>
                        </a:rPr>
                        <a:t>From the perspective of overall pitch distribution</a:t>
                      </a:r>
                      <a:endParaRPr lang="en-US" sz="1600" b="1" dirty="0" smtClean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Peak</a:t>
                      </a:r>
                      <a:r>
                        <a:rPr lang="en-US" sz="1600" baseline="0" dirty="0" err="1" smtClean="0"/>
                        <a:t>BW</a:t>
                      </a:r>
                      <a:r>
                        <a:rPr lang="en-US" sz="1600" baseline="0" dirty="0" smtClean="0"/>
                        <a:t>, PeakConc_110, PeakConc_50, </a:t>
                      </a:r>
                      <a:r>
                        <a:rPr lang="en-US" sz="1600" baseline="0" dirty="0" err="1" smtClean="0"/>
                        <a:t>Autocorr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prstClr val="black"/>
                          </a:solidFill>
                          <a:latin typeface="+mn-lt"/>
                        </a:rPr>
                        <a:t>From the perspective of pitch concentration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err="1" smtClean="0"/>
                        <a:t>kMeans</a:t>
                      </a:r>
                      <a:r>
                        <a:rPr lang="en-US" sz="1600" baseline="0" dirty="0" smtClean="0"/>
                        <a:t>, Binning</a:t>
                      </a:r>
                      <a:endParaRPr lang="en-US" sz="16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prstClr val="black"/>
                          </a:solidFill>
                          <a:latin typeface="+mn-lt"/>
                        </a:rPr>
                        <a:t>Clustering-based natural reference</a:t>
                      </a:r>
                      <a:endParaRPr lang="en-US" sz="1600" dirty="0" smtClean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RELATIVE MEASURES</a:t>
                      </a:r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Pitch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pitch_med_dist</a:t>
                      </a:r>
                      <a:r>
                        <a:rPr lang="en-US" sz="1600" dirty="0" smtClean="0"/>
                        <a:t>, pitch_med_L2, pitch_med_L6_L2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DTW</a:t>
                      </a:r>
                      <a:r>
                        <a:rPr lang="en-US" sz="1600" baseline="0" dirty="0" smtClean="0"/>
                        <a:t> d</a:t>
                      </a:r>
                      <a:r>
                        <a:rPr lang="en-US" sz="1600" dirty="0" smtClean="0"/>
                        <a:t>istance, L2-norm, and L6+L2 norm between median subtracted pitch contours </a:t>
                      </a:r>
                      <a:r>
                        <a:rPr lang="en-US" sz="1600" baseline="0" dirty="0" smtClean="0"/>
                        <a:t>(</a:t>
                      </a:r>
                      <a:r>
                        <a:rPr lang="en-US" sz="1600" dirty="0" err="1" smtClean="0"/>
                        <a:t>PESnQ</a:t>
                      </a:r>
                      <a:r>
                        <a:rPr lang="en-US" sz="1600" dirty="0" smtClean="0"/>
                        <a:t>)</a:t>
                      </a:r>
                      <a:r>
                        <a:rPr lang="en-US" sz="1600" baseline="30000" dirty="0" smtClean="0"/>
                        <a:t>[1]</a:t>
                      </a:r>
                      <a:endParaRPr lang="en-US" sz="16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pitchhist_12KLdist,  pitchhist_120KLdist, pitchhist_12Ddist, pitchhist_120Ddist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b="0" dirty="0" smtClean="0"/>
                        <a:t>KL divergence and DTW distance between 12-bin and 120-bin pitch histograms </a:t>
                      </a:r>
                      <a:endParaRPr lang="en-US" sz="16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Rhythm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molina_rhythm_mfcc_dist</a:t>
                      </a:r>
                      <a:r>
                        <a:rPr lang="en-US" sz="1600" dirty="0" smtClean="0"/>
                        <a:t>, rhythm_L2,</a:t>
                      </a:r>
                      <a:r>
                        <a:rPr lang="en-US" sz="1600" baseline="0" dirty="0" smtClean="0"/>
                        <a:t> rhythm_L6_L2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modified Molina’s distance, L2-norm, and L6+L2 norm between MFCC vectors (</a:t>
                      </a:r>
                      <a:r>
                        <a:rPr lang="en-US" sz="1600" dirty="0" err="1" smtClean="0"/>
                        <a:t>PESnQ</a:t>
                      </a:r>
                      <a:r>
                        <a:rPr lang="en-US" sz="1600" dirty="0" smtClean="0"/>
                        <a:t>)</a:t>
                      </a:r>
                      <a:r>
                        <a:rPr lang="en-US" sz="1600" baseline="30000" dirty="0" smtClean="0"/>
                        <a:t> [1]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Timbre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timbral_distance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DTW distance between MFCC vectors (</a:t>
                      </a:r>
                      <a:r>
                        <a:rPr lang="en-US" sz="1600" dirty="0" err="1" smtClean="0"/>
                        <a:t>PESnQ</a:t>
                      </a:r>
                      <a:r>
                        <a:rPr lang="en-US" sz="1600" dirty="0" smtClean="0"/>
                        <a:t>)</a:t>
                      </a:r>
                      <a:r>
                        <a:rPr lang="en-US" sz="1600" baseline="30000" dirty="0" smtClean="0"/>
                        <a:t> [1]</a:t>
                      </a:r>
                      <a:endParaRPr lang="en-US" sz="16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64415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Summary of reference-independent measures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799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2048"/>
            <a:ext cx="8229600" cy="1143000"/>
          </a:xfrm>
        </p:spPr>
        <p:txBody>
          <a:bodyPr/>
          <a:lstStyle/>
          <a:p>
            <a:r>
              <a:rPr lang="en-US" dirty="0" smtClean="0"/>
              <a:t>Framework overview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28" name="Group 27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31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33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29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pic>
        <p:nvPicPr>
          <p:cNvPr id="36" name="Picture 35" descr="LS0034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57" y="2097276"/>
            <a:ext cx="549925" cy="8058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15048"/>
            <a:ext cx="8412320" cy="50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 popular English songs from </a:t>
            </a:r>
            <a:r>
              <a:rPr lang="en-US" dirty="0" err="1" smtClean="0"/>
              <a:t>Smule’s</a:t>
            </a:r>
            <a:r>
              <a:rPr lang="en-US" dirty="0" smtClean="0"/>
              <a:t> Sing! Karaoke dataset, each sung by 100 unique singers (50M,50F)</a:t>
            </a:r>
          </a:p>
          <a:p>
            <a:endParaRPr lang="en-US" dirty="0" smtClean="0"/>
          </a:p>
          <a:p>
            <a:r>
              <a:rPr lang="en-US" dirty="0" smtClean="0"/>
              <a:t>Subjective ground-truth in terms of best-worst scaling ranks obtained from crowd-sourcing platform </a:t>
            </a:r>
            <a:r>
              <a:rPr lang="en-US" dirty="0" err="1" smtClean="0"/>
              <a:t>Mturk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457200" y="6800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Experimental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7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665"/>
            <a:ext cx="6517197" cy="37867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9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0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1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7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833040"/>
            <a:ext cx="8229600" cy="1143000"/>
          </a:xfrm>
        </p:spPr>
        <p:txBody>
          <a:bodyPr/>
          <a:lstStyle/>
          <a:p>
            <a:r>
              <a:rPr lang="en-US" dirty="0" smtClean="0"/>
              <a:t>Individual Measures Analysis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5225" y="5888503"/>
            <a:ext cx="8972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Spearman's rank correlation of the individual absolute measures (top) and relative measures (bottom) with human BWS ranks.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17197" y="2562771"/>
            <a:ext cx="2620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dirty="0"/>
              <a:t>relative </a:t>
            </a:r>
            <a:r>
              <a:rPr lang="en-US" dirty="0" smtClean="0"/>
              <a:t>measures </a:t>
            </a:r>
            <a:r>
              <a:rPr lang="en-US" dirty="0"/>
              <a:t>perform better than the absolute </a:t>
            </a:r>
            <a:r>
              <a:rPr lang="en-US" dirty="0" smtClean="0"/>
              <a:t>measures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pitch-based relative measures perform better than the rhythm-based relative measures</a:t>
            </a:r>
          </a:p>
        </p:txBody>
      </p:sp>
    </p:spTree>
    <p:extLst>
      <p:ext uri="{BB962C8B-B14F-4D97-AF65-F5344CB8AC3E}">
        <p14:creationId xmlns:p14="http://schemas.microsoft.com/office/powerpoint/2010/main" val="96483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66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Overall machine rank vs. human rank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340244"/>
              </p:ext>
            </p:extLst>
          </p:nvPr>
        </p:nvGraphicFramePr>
        <p:xfrm>
          <a:off x="457200" y="2566180"/>
          <a:ext cx="82296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606"/>
                <a:gridCol w="2074727"/>
                <a:gridCol w="2432438"/>
                <a:gridCol w="13358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Absolute measures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Relative measures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Rank avg.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0.479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0.639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0.706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Reg.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MLP-sigmoid,</a:t>
                      </a:r>
                      <a:r>
                        <a:rPr lang="en-US" baseline="0" dirty="0" smtClean="0"/>
                        <a:t> no hidden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MLP-</a:t>
                      </a:r>
                      <a:r>
                        <a:rPr lang="en-US" dirty="0" err="1" smtClean="0"/>
                        <a:t>ReLU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no hidden layer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MLP-sigmoid,</a:t>
                      </a:r>
                      <a:r>
                        <a:rPr lang="en-US" baseline="0" dirty="0" smtClean="0"/>
                        <a:t> 1 hidden layer, 5 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MLP-</a:t>
                      </a:r>
                      <a:r>
                        <a:rPr lang="en-US" dirty="0" err="1" smtClean="0"/>
                        <a:t>ReLU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1 hidden layer, 5 nodes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7200" y="156074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Baseline</a:t>
            </a:r>
            <a:r>
              <a:rPr lang="en-US" b="1" baseline="30000" dirty="0" smtClean="0"/>
              <a:t>[1]</a:t>
            </a:r>
            <a:r>
              <a:rPr lang="en-US" dirty="0" smtClean="0"/>
              <a:t>: </a:t>
            </a:r>
            <a:r>
              <a:rPr lang="en-US" dirty="0" err="1"/>
              <a:t>Interspeech</a:t>
            </a:r>
            <a:r>
              <a:rPr lang="en-US" dirty="0"/>
              <a:t> </a:t>
            </a:r>
            <a:r>
              <a:rPr lang="en-US" dirty="0" err="1"/>
              <a:t>ComParE</a:t>
            </a:r>
            <a:r>
              <a:rPr lang="en-US" dirty="0"/>
              <a:t> 2013 (Computational </a:t>
            </a:r>
            <a:r>
              <a:rPr lang="en-US" dirty="0" err="1"/>
              <a:t>Paralinguistics</a:t>
            </a:r>
            <a:r>
              <a:rPr lang="en-US" dirty="0"/>
              <a:t> Challenge) feature </a:t>
            </a:r>
            <a:r>
              <a:rPr lang="en-US" dirty="0" smtClean="0"/>
              <a:t>set. </a:t>
            </a:r>
            <a:r>
              <a:rPr lang="en-US" dirty="0"/>
              <a:t>The Spearman's rank correlation between the human BWS rank and the output of this model is </a:t>
            </a:r>
            <a:r>
              <a:rPr lang="en-US" b="1" dirty="0" smtClean="0"/>
              <a:t>0.39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265333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 smtClean="0"/>
              <a:t>[1]</a:t>
            </a:r>
            <a:r>
              <a:rPr lang="en-US" sz="1600" dirty="0" err="1" smtClean="0"/>
              <a:t>Böhm</a:t>
            </a:r>
            <a:r>
              <a:rPr lang="en-US" sz="1600" dirty="0"/>
              <a:t>, Johanna, et al. "Seeking the </a:t>
            </a:r>
            <a:r>
              <a:rPr lang="en-US" sz="1600" dirty="0" err="1"/>
              <a:t>SuperStar</a:t>
            </a:r>
            <a:r>
              <a:rPr lang="en-US" sz="1600" dirty="0"/>
              <a:t>: Automatic assessment of perceived singing quality." Neural Networks (IJCNN), 2017 International Joint Conference on. IEEE, 2017.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12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3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4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10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743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50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Overall machine rank vs. human rank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9" name="Group 8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12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3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4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10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13504"/>
              </p:ext>
            </p:extLst>
          </p:nvPr>
        </p:nvGraphicFramePr>
        <p:xfrm>
          <a:off x="628649" y="4388403"/>
          <a:ext cx="8058152" cy="10972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14538"/>
                <a:gridCol w="2014538"/>
                <a:gridCol w="2014538"/>
                <a:gridCol w="20145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Absolute Features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Relative</a:t>
                      </a:r>
                      <a:r>
                        <a:rPr lang="en-US" sz="2000" baseline="0" dirty="0" smtClean="0"/>
                        <a:t> Features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Fusion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Inter-Human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0.64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800000"/>
                          </a:solidFill>
                        </a:rPr>
                        <a:t>0.71</a:t>
                      </a:r>
                      <a:endParaRPr lang="en-US" sz="2000" b="1" dirty="0">
                        <a:solidFill>
                          <a:srgbClr val="8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0.82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628649" y="3528058"/>
            <a:ext cx="8058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Spearman’s Rank Correlation between human ranks and machine ranks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2022407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Existing measures</a:t>
            </a:r>
            <a:r>
              <a:rPr lang="en-US" sz="2000" b="1" baseline="30000" dirty="0" smtClean="0"/>
              <a:t>[1]</a:t>
            </a:r>
            <a:r>
              <a:rPr lang="en-US" sz="2000" dirty="0" smtClean="0"/>
              <a:t>: </a:t>
            </a:r>
            <a:r>
              <a:rPr lang="en-US" sz="2000" dirty="0" err="1"/>
              <a:t>Interspeech</a:t>
            </a:r>
            <a:r>
              <a:rPr lang="en-US" sz="2000" dirty="0"/>
              <a:t> </a:t>
            </a:r>
            <a:r>
              <a:rPr lang="en-US" sz="2000" dirty="0" err="1"/>
              <a:t>ComParE</a:t>
            </a:r>
            <a:r>
              <a:rPr lang="en-US" sz="2000" dirty="0"/>
              <a:t> 2013 (Computational </a:t>
            </a:r>
            <a:r>
              <a:rPr lang="en-US" sz="2000" dirty="0" err="1"/>
              <a:t>Paralinguistics</a:t>
            </a:r>
            <a:r>
              <a:rPr lang="en-US" sz="2000" dirty="0"/>
              <a:t> Challenge) feature </a:t>
            </a:r>
            <a:r>
              <a:rPr lang="en-US" sz="2000" dirty="0" smtClean="0"/>
              <a:t>set. </a:t>
            </a:r>
            <a:r>
              <a:rPr lang="en-US" sz="2000" dirty="0"/>
              <a:t>The Spearman's rank correlation between the human BWS rank and the output of this model is </a:t>
            </a:r>
            <a:r>
              <a:rPr lang="en-US" sz="2000" b="1" dirty="0" smtClean="0"/>
              <a:t>0.39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705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59662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Humans vs. machines – individual parameters</a:t>
            </a:r>
            <a:endParaRPr 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11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2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3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9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719363" y="1611791"/>
            <a:ext cx="24187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dirty="0" smtClean="0"/>
              <a:t>human experts for previously used data </a:t>
            </a:r>
            <a:r>
              <a:rPr lang="en-US" baseline="30000" dirty="0" smtClean="0"/>
              <a:t>[1]</a:t>
            </a:r>
            <a:r>
              <a:rPr lang="en-US" dirty="0" smtClean="0"/>
              <a:t> </a:t>
            </a:r>
          </a:p>
          <a:p>
            <a:pPr marL="342900" indent="-342900">
              <a:buAutoNum type="alphaLcParenBoth"/>
            </a:pPr>
            <a:endParaRPr lang="en-US" dirty="0"/>
          </a:p>
          <a:p>
            <a:pPr marL="342900" indent="-342900">
              <a:buAutoNum type="alphaLcParenBoth"/>
            </a:pPr>
            <a:endParaRPr lang="en-US" dirty="0" smtClean="0"/>
          </a:p>
          <a:p>
            <a:pPr marL="342900" indent="-342900">
              <a:buAutoNum type="alphaLcParenBoth"/>
            </a:pPr>
            <a:endParaRPr lang="en-US" dirty="0"/>
          </a:p>
          <a:p>
            <a:pPr marL="342900" indent="-342900">
              <a:buAutoNum type="alphaLcParenBoth"/>
            </a:pPr>
            <a:endParaRPr lang="en-US" dirty="0" smtClean="0"/>
          </a:p>
          <a:p>
            <a:pPr marL="342900" indent="-342900">
              <a:buAutoNum type="alphaLcParenBoth"/>
            </a:pPr>
            <a:r>
              <a:rPr lang="en-US" dirty="0" smtClean="0"/>
              <a:t>machine</a:t>
            </a:r>
            <a:r>
              <a:rPr lang="en-US" dirty="0"/>
              <a:t>, on the same data as in (a), </a:t>
            </a:r>
          </a:p>
          <a:p>
            <a:pPr marL="342900" indent="-342900">
              <a:buAutoNum type="alphaLcParenBoth"/>
            </a:pPr>
            <a:endParaRPr lang="en-US" dirty="0" smtClean="0"/>
          </a:p>
          <a:p>
            <a:pPr marL="342900" indent="-342900">
              <a:buAutoNum type="alphaLcParenBoth"/>
            </a:pPr>
            <a:endParaRPr lang="en-US" dirty="0"/>
          </a:p>
          <a:p>
            <a:pPr marL="342900" indent="-342900">
              <a:buAutoNum type="alphaLcParenBoth"/>
            </a:pPr>
            <a:endParaRPr lang="en-US" dirty="0" smtClean="0"/>
          </a:p>
          <a:p>
            <a:pPr marL="342900" indent="-342900">
              <a:buAutoNum type="alphaLcParenBoth"/>
            </a:pPr>
            <a:endParaRPr lang="en-US" dirty="0"/>
          </a:p>
          <a:p>
            <a:pPr marL="342900" indent="-342900">
              <a:buAutoNum type="alphaLcParenBoth"/>
            </a:pPr>
            <a:r>
              <a:rPr lang="en-US" dirty="0" smtClean="0"/>
              <a:t>machine scores for </a:t>
            </a:r>
            <a:r>
              <a:rPr lang="en-US" dirty="0" smtClean="0"/>
              <a:t>the current data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1" y="6294847"/>
            <a:ext cx="913813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 smtClean="0"/>
              <a:t>[1]</a:t>
            </a:r>
            <a:r>
              <a:rPr lang="en-US" sz="1600" b="1" dirty="0"/>
              <a:t> Chitralekha Gupta</a:t>
            </a:r>
            <a:r>
              <a:rPr lang="en-US" sz="1600" dirty="0"/>
              <a:t>, </a:t>
            </a:r>
            <a:r>
              <a:rPr lang="en-US" sz="1600" dirty="0" err="1"/>
              <a:t>Haizhou</a:t>
            </a:r>
            <a:r>
              <a:rPr lang="en-US" sz="1600" dirty="0"/>
              <a:t> Li, and Ye Wang. “Perceptual Evaluation of Singing Quality”, Asia-Pacific Signal and Information Processing Association (APSIPA), Kuala Lumpur, Dec. 2017</a:t>
            </a:r>
            <a:r>
              <a:rPr lang="en-SG" sz="1600" dirty="0"/>
              <a:t> 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16" y="1453904"/>
            <a:ext cx="5698932" cy="48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910" y="435690"/>
            <a:ext cx="8800005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alibri"/>
              </a:rPr>
              <a:t>How do </a:t>
            </a: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music-experts assess 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singing quality</a:t>
            </a: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?</a:t>
            </a:r>
            <a:r>
              <a:rPr lang="en-US" sz="3200" baseline="30000" dirty="0" smtClean="0">
                <a:solidFill>
                  <a:prstClr val="black"/>
                </a:solidFill>
                <a:latin typeface="Calibri"/>
              </a:rPr>
              <a:t>[1,2]</a:t>
            </a:r>
            <a:endParaRPr lang="en-US" sz="3200" baseline="30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 b="24984"/>
          <a:stretch/>
        </p:blipFill>
        <p:spPr>
          <a:xfrm>
            <a:off x="6848972" y="2585"/>
            <a:ext cx="956588" cy="5741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4163" y="1667996"/>
            <a:ext cx="816071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i="1" dirty="0">
                <a:solidFill>
                  <a:srgbClr val="800000"/>
                </a:solidFill>
              </a:rPr>
              <a:t>Intonation </a:t>
            </a:r>
            <a:r>
              <a:rPr lang="en-US" sz="2200" b="1" i="1" dirty="0" smtClean="0">
                <a:solidFill>
                  <a:srgbClr val="800000"/>
                </a:solidFill>
              </a:rPr>
              <a:t>Accuracy</a:t>
            </a:r>
            <a:r>
              <a:rPr lang="en-US" sz="2200" b="1" dirty="0"/>
              <a:t>:  </a:t>
            </a:r>
            <a:r>
              <a:rPr lang="en-US" sz="2200" dirty="0"/>
              <a:t>singing in tune, where suitable key transposition is </a:t>
            </a:r>
            <a:r>
              <a:rPr lang="en-US" sz="2200" dirty="0" smtClean="0"/>
              <a:t>allowed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i="1" dirty="0" smtClean="0">
                <a:solidFill>
                  <a:srgbClr val="800000"/>
                </a:solidFill>
              </a:rPr>
              <a:t>Rhythm </a:t>
            </a:r>
            <a:r>
              <a:rPr lang="en-US" sz="2200" b="1" i="1" dirty="0">
                <a:solidFill>
                  <a:srgbClr val="800000"/>
                </a:solidFill>
              </a:rPr>
              <a:t>Consistency</a:t>
            </a:r>
            <a:r>
              <a:rPr lang="en-US" sz="2200" b="1" dirty="0">
                <a:solidFill>
                  <a:srgbClr val="800000"/>
                </a:solidFill>
              </a:rPr>
              <a:t>:  </a:t>
            </a:r>
            <a:r>
              <a:rPr lang="en-US" sz="2200" dirty="0"/>
              <a:t>singing with appropriate tempo </a:t>
            </a:r>
            <a:r>
              <a:rPr lang="en-US" sz="2200" dirty="0" smtClean="0"/>
              <a:t>speed</a:t>
            </a:r>
          </a:p>
          <a:p>
            <a:pPr marL="285750" indent="-285750">
              <a:buFont typeface="Arial"/>
              <a:buChar char="•"/>
            </a:pPr>
            <a:r>
              <a:rPr lang="en-US" sz="2200" b="1" i="1" dirty="0" smtClean="0">
                <a:solidFill>
                  <a:srgbClr val="800000"/>
                </a:solidFill>
              </a:rPr>
              <a:t>Appropriate </a:t>
            </a:r>
            <a:r>
              <a:rPr lang="en-US" sz="2200" b="1" i="1" dirty="0">
                <a:solidFill>
                  <a:srgbClr val="800000"/>
                </a:solidFill>
              </a:rPr>
              <a:t>Vibrato</a:t>
            </a:r>
            <a:r>
              <a:rPr lang="en-US" sz="2200" b="1" dirty="0">
                <a:solidFill>
                  <a:srgbClr val="800000"/>
                </a:solidFill>
              </a:rPr>
              <a:t>: </a:t>
            </a:r>
            <a:r>
              <a:rPr lang="en-US" sz="2200" dirty="0"/>
              <a:t>regular and smooth undulation of frequency of the tone, with good rate and extent of pitch </a:t>
            </a:r>
            <a:r>
              <a:rPr lang="en-US" sz="2200" dirty="0" smtClean="0"/>
              <a:t>undulations</a:t>
            </a:r>
          </a:p>
          <a:p>
            <a:pPr marL="285750" indent="-285750">
              <a:buFont typeface="Arial"/>
              <a:buChar char="•"/>
            </a:pPr>
            <a:r>
              <a:rPr lang="en-US" sz="2200" b="1" i="1" dirty="0" smtClean="0">
                <a:solidFill>
                  <a:srgbClr val="800000"/>
                </a:solidFill>
              </a:rPr>
              <a:t>Voice Quality</a:t>
            </a:r>
            <a:r>
              <a:rPr lang="en-US" sz="2200" b="1" dirty="0" smtClean="0">
                <a:solidFill>
                  <a:srgbClr val="800000"/>
                </a:solidFill>
              </a:rPr>
              <a:t>:  </a:t>
            </a:r>
            <a:r>
              <a:rPr lang="en-US" sz="2200" dirty="0"/>
              <a:t>spectrum quality, which </a:t>
            </a:r>
            <a:r>
              <a:rPr lang="en-US" sz="2200" dirty="0" smtClean="0"/>
              <a:t>relates </a:t>
            </a:r>
            <a:r>
              <a:rPr lang="en-US" sz="2200" dirty="0"/>
              <a:t>to </a:t>
            </a:r>
            <a:r>
              <a:rPr lang="en-US" sz="2200" dirty="0" smtClean="0"/>
              <a:t>the timbre of the voice</a:t>
            </a:r>
          </a:p>
          <a:p>
            <a:pPr marL="285750" indent="-285750">
              <a:buFont typeface="Arial"/>
              <a:buChar char="•"/>
            </a:pPr>
            <a:r>
              <a:rPr lang="en-US" sz="2200" b="1" i="1" dirty="0" smtClean="0">
                <a:solidFill>
                  <a:srgbClr val="800000"/>
                </a:solidFill>
              </a:rPr>
              <a:t>Pitch Dynamic </a:t>
            </a:r>
            <a:r>
              <a:rPr lang="en-US" sz="2200" b="1" i="1" dirty="0">
                <a:solidFill>
                  <a:srgbClr val="800000"/>
                </a:solidFill>
              </a:rPr>
              <a:t>Range</a:t>
            </a:r>
            <a:r>
              <a:rPr lang="en-US" sz="2200" b="1" dirty="0">
                <a:solidFill>
                  <a:srgbClr val="800000"/>
                </a:solidFill>
              </a:rPr>
              <a:t>: </a:t>
            </a:r>
            <a:r>
              <a:rPr lang="en-US" sz="2200" dirty="0"/>
              <a:t>pitch range that the subject is able to sing freely </a:t>
            </a:r>
            <a:r>
              <a:rPr lang="en-US" sz="2200" dirty="0" smtClean="0"/>
              <a:t>throughout</a:t>
            </a:r>
          </a:p>
          <a:p>
            <a:pPr marL="285750" indent="-285750">
              <a:buFont typeface="Arial"/>
              <a:buChar char="•"/>
            </a:pPr>
            <a:r>
              <a:rPr lang="en-US" sz="2200" b="1" i="1" dirty="0" smtClean="0">
                <a:solidFill>
                  <a:srgbClr val="800000"/>
                </a:solidFill>
              </a:rPr>
              <a:t>Pronunciation: </a:t>
            </a:r>
            <a:r>
              <a:rPr lang="en-US" sz="2200" dirty="0" smtClean="0"/>
              <a:t>correct articulation of the words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</p:txBody>
      </p:sp>
      <p:sp>
        <p:nvSpPr>
          <p:cNvPr id="25" name="Rectangle 24"/>
          <p:cNvSpPr/>
          <p:nvPr/>
        </p:nvSpPr>
        <p:spPr>
          <a:xfrm>
            <a:off x="-1" y="558791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[1] C</a:t>
            </a:r>
            <a:r>
              <a:rPr lang="en-US" sz="1600" dirty="0"/>
              <a:t>. </a:t>
            </a:r>
            <a:r>
              <a:rPr lang="en-US" sz="1600" dirty="0" err="1"/>
              <a:t>Chuan</a:t>
            </a:r>
            <a:r>
              <a:rPr lang="en-US" sz="1600" dirty="0"/>
              <a:t>, L. Ming, L. </a:t>
            </a:r>
            <a:r>
              <a:rPr lang="en-US" sz="1600" dirty="0" err="1"/>
              <a:t>Jian</a:t>
            </a:r>
            <a:r>
              <a:rPr lang="en-US" sz="1600" dirty="0"/>
              <a:t>, and Y. </a:t>
            </a:r>
            <a:r>
              <a:rPr lang="en-US" sz="1600" dirty="0" err="1"/>
              <a:t>Yonghong</a:t>
            </a:r>
            <a:r>
              <a:rPr lang="en-US" sz="1600" dirty="0" smtClean="0"/>
              <a:t>, “</a:t>
            </a:r>
            <a:r>
              <a:rPr lang="en-US" sz="1600" dirty="0"/>
              <a:t>A study on </a:t>
            </a:r>
            <a:r>
              <a:rPr lang="en-US" sz="1600" dirty="0" smtClean="0"/>
              <a:t>singing performance </a:t>
            </a:r>
            <a:r>
              <a:rPr lang="en-US" sz="1600" dirty="0"/>
              <a:t>evaluation criteria for untrained singers,” 9th ICSP, vol</a:t>
            </a:r>
            <a:r>
              <a:rPr lang="en-US" sz="1600" dirty="0" smtClean="0"/>
              <a:t>. </a:t>
            </a:r>
            <a:r>
              <a:rPr lang="is-IS" sz="1600" dirty="0" smtClean="0"/>
              <a:t>20</a:t>
            </a:r>
            <a:r>
              <a:rPr lang="is-IS" sz="1600" dirty="0"/>
              <a:t>(1), pp. 1475-1478, 2008</a:t>
            </a:r>
            <a:r>
              <a:rPr lang="is-IS" sz="1600" dirty="0" smtClean="0"/>
              <a:t>.</a:t>
            </a:r>
          </a:p>
          <a:p>
            <a:r>
              <a:rPr lang="is-IS" sz="1600" dirty="0" smtClean="0"/>
              <a:t>[2] </a:t>
            </a:r>
            <a:r>
              <a:rPr lang="en-US" sz="1600" dirty="0" err="1"/>
              <a:t>Wapnick</a:t>
            </a:r>
            <a:r>
              <a:rPr lang="en-US" sz="1600" dirty="0"/>
              <a:t>, J.; </a:t>
            </a:r>
            <a:r>
              <a:rPr lang="en-US" sz="1600" dirty="0" err="1"/>
              <a:t>Ekholm</a:t>
            </a:r>
            <a:r>
              <a:rPr lang="en-US" sz="1600" dirty="0"/>
              <a:t>, E.: Expert consensus in solo voice performance evaluation. J. of Voice, 11 (4) (1997), 429.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238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7462"/>
            <a:ext cx="7886700" cy="3008078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A </a:t>
            </a:r>
            <a:r>
              <a:rPr lang="en-US" sz="1800" b="1" i="1" dirty="0" smtClean="0">
                <a:solidFill>
                  <a:srgbClr val="800000"/>
                </a:solidFill>
              </a:rPr>
              <a:t>self</a:t>
            </a:r>
            <a:r>
              <a:rPr lang="en-US" sz="1800" b="1" i="1" dirty="0">
                <a:solidFill>
                  <a:srgbClr val="800000"/>
                </a:solidFill>
              </a:rPr>
              <a:t>-organizing truth-finding based method to rank-order</a:t>
            </a:r>
            <a:r>
              <a:rPr lang="en-US" sz="1800" dirty="0"/>
              <a:t> large number </a:t>
            </a:r>
            <a:r>
              <a:rPr lang="en-US" sz="1800" dirty="0" smtClean="0"/>
              <a:t>of singing </a:t>
            </a:r>
            <a:r>
              <a:rPr lang="en-US" sz="1800" dirty="0"/>
              <a:t>renditions based on singing quality without relying on a reference singer</a:t>
            </a:r>
          </a:p>
          <a:p>
            <a:pPr algn="just"/>
            <a:r>
              <a:rPr lang="en-US" sz="1800" b="1" i="1" dirty="0" smtClean="0">
                <a:solidFill>
                  <a:srgbClr val="800000"/>
                </a:solidFill>
              </a:rPr>
              <a:t>inter</a:t>
            </a:r>
            <a:r>
              <a:rPr lang="en-US" sz="1800" b="1" i="1" dirty="0">
                <a:solidFill>
                  <a:srgbClr val="800000"/>
                </a:solidFill>
              </a:rPr>
              <a:t>-singer relative distance measures </a:t>
            </a:r>
            <a:r>
              <a:rPr lang="en-US" sz="1800" dirty="0"/>
              <a:t>and </a:t>
            </a:r>
            <a:r>
              <a:rPr lang="en-US" sz="1800" b="1" i="1" dirty="0" smtClean="0">
                <a:solidFill>
                  <a:srgbClr val="800000"/>
                </a:solidFill>
              </a:rPr>
              <a:t>musically motivated pitch histogram-based measures </a:t>
            </a:r>
            <a:r>
              <a:rPr lang="en-US" sz="1800" dirty="0" smtClean="0"/>
              <a:t>to </a:t>
            </a:r>
            <a:r>
              <a:rPr lang="en-US" sz="1800" dirty="0"/>
              <a:t>characterize the inherent properties </a:t>
            </a:r>
            <a:r>
              <a:rPr lang="en-US" sz="1800" dirty="0" smtClean="0"/>
              <a:t>of singing </a:t>
            </a:r>
            <a:r>
              <a:rPr lang="en-US" sz="1800" dirty="0"/>
              <a:t>quality</a:t>
            </a:r>
          </a:p>
          <a:p>
            <a:pPr algn="just"/>
            <a:r>
              <a:rPr lang="en-US" sz="1800" dirty="0" smtClean="0"/>
              <a:t>We </a:t>
            </a:r>
            <a:r>
              <a:rPr lang="en-US" sz="1800" dirty="0"/>
              <a:t>provide evidence that indicates that machines can provide a more </a:t>
            </a:r>
            <a:r>
              <a:rPr lang="en-US" sz="1800" b="1" i="1" dirty="0">
                <a:solidFill>
                  <a:srgbClr val="800000"/>
                </a:solidFill>
              </a:rPr>
              <a:t>unbiased </a:t>
            </a:r>
            <a:r>
              <a:rPr lang="en-US" sz="1800" b="1" i="1" dirty="0" smtClean="0">
                <a:solidFill>
                  <a:srgbClr val="800000"/>
                </a:solidFill>
              </a:rPr>
              <a:t>assessment </a:t>
            </a:r>
            <a:r>
              <a:rPr lang="en-US" sz="1800" dirty="0" smtClean="0"/>
              <a:t>of </a:t>
            </a:r>
            <a:r>
              <a:rPr lang="en-US" sz="1800" dirty="0"/>
              <a:t>the underlying parameters of singing quality compared to humans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59662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Contributions</a:t>
            </a:r>
            <a:endParaRPr lang="en-US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37152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prstClr val="black"/>
                </a:solidFill>
                <a:latin typeface="Calibri Light"/>
              </a:rPr>
              <a:t>Publications</a:t>
            </a:r>
            <a:endParaRPr lang="en-US" sz="3200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4054" y="4690460"/>
            <a:ext cx="85180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Chitralekha </a:t>
            </a:r>
            <a:r>
              <a:rPr lang="en-US" dirty="0"/>
              <a:t>Gupta, </a:t>
            </a:r>
            <a:r>
              <a:rPr lang="en-US" dirty="0" err="1"/>
              <a:t>Haizhou</a:t>
            </a:r>
            <a:r>
              <a:rPr lang="en-US" dirty="0"/>
              <a:t> Li, and Ye Wang, “Automatic Evaluation of </a:t>
            </a:r>
            <a:r>
              <a:rPr lang="en-US" dirty="0" smtClean="0"/>
              <a:t>Singing Quality </a:t>
            </a:r>
            <a:r>
              <a:rPr lang="en-US" dirty="0"/>
              <a:t>without a Reference”, In Proceedings of Asia-Pacific Signal and </a:t>
            </a:r>
            <a:r>
              <a:rPr lang="en-US" dirty="0" smtClean="0"/>
              <a:t>Information Processing </a:t>
            </a:r>
            <a:r>
              <a:rPr lang="en-US" dirty="0"/>
              <a:t>Association (APSIPA), Hawaii, </a:t>
            </a:r>
            <a:r>
              <a:rPr lang="en-US" dirty="0" smtClean="0"/>
              <a:t>2018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Chitralekha </a:t>
            </a:r>
            <a:r>
              <a:rPr lang="en-US" dirty="0"/>
              <a:t>Gupta, </a:t>
            </a:r>
            <a:r>
              <a:rPr lang="en-US" dirty="0" err="1"/>
              <a:t>Haizhou</a:t>
            </a:r>
            <a:r>
              <a:rPr lang="en-US" dirty="0"/>
              <a:t> Li, and Ye Wang, “Automatic Leaderboard: Evaluation </a:t>
            </a:r>
            <a:r>
              <a:rPr lang="en-US" dirty="0" smtClean="0"/>
              <a:t>of singing </a:t>
            </a:r>
            <a:r>
              <a:rPr lang="en-US" dirty="0"/>
              <a:t>quality without a standard reference”, </a:t>
            </a:r>
            <a:r>
              <a:rPr lang="en-US" dirty="0" smtClean="0"/>
              <a:t>submitted to </a:t>
            </a:r>
            <a:r>
              <a:rPr lang="en-US" dirty="0"/>
              <a:t>IEEE </a:t>
            </a:r>
            <a:r>
              <a:rPr lang="en-US" dirty="0" smtClean="0"/>
              <a:t>Transactions on </a:t>
            </a:r>
            <a:r>
              <a:rPr lang="en-US" dirty="0"/>
              <a:t>Audio, Speech, and Language </a:t>
            </a:r>
            <a:r>
              <a:rPr lang="en-US" dirty="0" smtClean="0"/>
              <a:t>Processing, 2019 (Under review). </a:t>
            </a:r>
          </a:p>
        </p:txBody>
      </p:sp>
    </p:spTree>
    <p:extLst>
      <p:ext uri="{BB962C8B-B14F-4D97-AF65-F5344CB8AC3E}">
        <p14:creationId xmlns:p14="http://schemas.microsoft.com/office/powerpoint/2010/main" val="167604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35859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PRONUNCIATION-BASED EVALUATION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07" y="3926736"/>
            <a:ext cx="2517588" cy="18126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6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8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9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45340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606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Motivation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250"/>
            <a:ext cx="6038782" cy="5073750"/>
          </a:xfrm>
        </p:spPr>
        <p:txBody>
          <a:bodyPr/>
          <a:lstStyle/>
          <a:p>
            <a:r>
              <a:rPr lang="en-US" dirty="0" smtClean="0"/>
              <a:t>Pronunciation of lyrics is an important component of </a:t>
            </a:r>
            <a:r>
              <a:rPr lang="en-US" b="1" dirty="0" smtClean="0"/>
              <a:t>singing performance</a:t>
            </a:r>
          </a:p>
          <a:p>
            <a:endParaRPr lang="en-US" b="1" dirty="0" smtClean="0"/>
          </a:p>
          <a:p>
            <a:r>
              <a:rPr lang="en-US" dirty="0" smtClean="0"/>
              <a:t>Singing is shown to improve pronunciation in </a:t>
            </a:r>
            <a:r>
              <a:rPr lang="en-US" b="1" dirty="0" smtClean="0"/>
              <a:t>foreign language learning</a:t>
            </a:r>
          </a:p>
          <a:p>
            <a:endParaRPr lang="en-US" b="1" dirty="0" smtClean="0"/>
          </a:p>
          <a:p>
            <a:r>
              <a:rPr lang="en-US" dirty="0" smtClean="0"/>
              <a:t>Music and speech therapists apply </a:t>
            </a:r>
            <a:r>
              <a:rPr lang="en-US" b="1" dirty="0" smtClean="0"/>
              <a:t>Melodic Intonation Therapy</a:t>
            </a:r>
            <a:r>
              <a:rPr lang="en-US" dirty="0" smtClean="0"/>
              <a:t> to treat patients with speech disorders, such as non-fluent aphasia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7187"/>
          <a:stretch/>
        </p:blipFill>
        <p:spPr>
          <a:xfrm>
            <a:off x="6720032" y="3363007"/>
            <a:ext cx="2020264" cy="13500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811" y="4935771"/>
            <a:ext cx="2479661" cy="165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106" y="1332900"/>
            <a:ext cx="1540187" cy="19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50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686"/>
            <a:ext cx="7886700" cy="1325563"/>
          </a:xfrm>
        </p:spPr>
        <p:txBody>
          <a:bodyPr/>
          <a:lstStyle/>
          <a:p>
            <a:r>
              <a:rPr lang="en-US" dirty="0" smtClean="0"/>
              <a:t>Thesis overview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 smtClean="0"/>
              <a:t>GOAL</a:t>
            </a:r>
            <a:r>
              <a:rPr lang="en-US" sz="2400" dirty="0" smtClean="0"/>
              <a:t>: Design and investigate objective techniques to </a:t>
            </a:r>
            <a:r>
              <a:rPr lang="en-US" sz="2400" dirty="0"/>
              <a:t>model singing </a:t>
            </a:r>
            <a:r>
              <a:rPr lang="en-US" sz="2400" dirty="0" smtClean="0"/>
              <a:t>voice, and characterize </a:t>
            </a:r>
            <a:r>
              <a:rPr lang="en-US" sz="2400" dirty="0"/>
              <a:t>and </a:t>
            </a:r>
            <a:r>
              <a:rPr lang="en-US" sz="2400" dirty="0" smtClean="0"/>
              <a:t>assess singing </a:t>
            </a:r>
            <a:r>
              <a:rPr lang="en-US" sz="2400" dirty="0" smtClean="0"/>
              <a:t>quality</a:t>
            </a:r>
            <a:endParaRPr lang="en-US" sz="2400" dirty="0"/>
          </a:p>
        </p:txBody>
      </p:sp>
      <p:graphicFrame>
        <p:nvGraphicFramePr>
          <p:cNvPr id="11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729930"/>
              </p:ext>
            </p:extLst>
          </p:nvPr>
        </p:nvGraphicFramePr>
        <p:xfrm>
          <a:off x="497261" y="2628411"/>
          <a:ext cx="8120661" cy="21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7" y="2750352"/>
            <a:ext cx="1409040" cy="1778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303" y="2628412"/>
            <a:ext cx="2128853" cy="1532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322" y="5013464"/>
            <a:ext cx="316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Reference-dependent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Reference-independent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27378" y="4905742"/>
            <a:ext cx="4926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Phonetic modeling of singing voice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1: Pronunciation Evaluation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2: Lyrics-to-audio alignment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4227378" y="4889048"/>
            <a:ext cx="4390544" cy="508798"/>
          </a:xfrm>
          <a:prstGeom prst="rect">
            <a:avLst/>
          </a:prstGeom>
          <a:noFill/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6792" y="4905742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3501" y="5518358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9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533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2057444"/>
            <a:ext cx="79393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914400">
              <a:buFont typeface="Arial"/>
              <a:buChar char="•"/>
            </a:pP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a lack of transcribed singing dataset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to train phonetic models for singing voice</a:t>
            </a:r>
          </a:p>
          <a:p>
            <a:pPr defTabSz="914400"/>
            <a:endParaRPr lang="en-US" sz="28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 defTabSz="914400"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differences between sung and spoken voices, </a:t>
            </a: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cannot use speech recognizer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directly</a:t>
            </a:r>
            <a:endParaRPr lang="en-US" sz="2800" b="1" dirty="0" smtClean="0">
              <a:solidFill>
                <a:srgbClr val="800000"/>
              </a:solidFill>
              <a:latin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9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1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7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17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862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Openly available singing voice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1658"/>
            <a:ext cx="8229600" cy="1764116"/>
          </a:xfrm>
        </p:spPr>
        <p:txBody>
          <a:bodyPr/>
          <a:lstStyle/>
          <a:p>
            <a:r>
              <a:rPr lang="en-US" dirty="0" err="1" smtClean="0"/>
              <a:t>Smule</a:t>
            </a:r>
            <a:r>
              <a:rPr lang="en-US" dirty="0" smtClean="0"/>
              <a:t> Sing! Karaoke</a:t>
            </a:r>
          </a:p>
          <a:p>
            <a:r>
              <a:rPr lang="en-US" dirty="0" smtClean="0"/>
              <a:t>35k+ recordings of </a:t>
            </a:r>
            <a:r>
              <a:rPr lang="en-US" dirty="0" smtClean="0"/>
              <a:t>solo </a:t>
            </a:r>
            <a:r>
              <a:rPr lang="en-US" dirty="0" smtClean="0"/>
              <a:t>singing (monophonic), </a:t>
            </a:r>
            <a:r>
              <a:rPr lang="en-US" dirty="0" smtClean="0"/>
              <a:t>301 unique songs </a:t>
            </a:r>
            <a:r>
              <a:rPr lang="en-US" sz="2800" dirty="0" smtClean="0"/>
              <a:t>(from Sept 2017)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457200" y="3890348"/>
            <a:ext cx="793931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Challenges:</a:t>
            </a:r>
            <a:endParaRPr lang="en-US" sz="32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 defTabSz="914400"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time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-aligned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lyrics not available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inconsistencies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in recording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conditions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out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-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of-vocabulary words</a:t>
            </a:r>
          </a:p>
          <a:p>
            <a:pPr marL="457200" indent="-457200" defTabSz="914400"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incorrectly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pronounced words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because of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unfamiliar lyrics or non-native language speakers</a:t>
            </a:r>
            <a:endParaRPr lang="en-US" sz="28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 defTabSz="914400">
              <a:buFont typeface="Arial"/>
              <a:buChar char="•"/>
            </a:pPr>
            <a:endParaRPr lang="en-US" sz="3200" dirty="0" smtClean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18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7617"/>
            <a:ext cx="8229600" cy="1143000"/>
          </a:xfrm>
        </p:spPr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08225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Clean-up the dataset; and automatically </a:t>
            </a:r>
            <a:r>
              <a:rPr lang="en-US" dirty="0"/>
              <a:t>obtain </a:t>
            </a:r>
            <a:r>
              <a:rPr lang="en-US" dirty="0" smtClean="0"/>
              <a:t>sentence-level alignment of lyrics to solo-singing vocals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Train acoustic models for sung phonemes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Account for differences </a:t>
            </a:r>
            <a:r>
              <a:rPr lang="en-US" dirty="0" smtClean="0"/>
              <a:t>between singing and </a:t>
            </a:r>
            <a:r>
              <a:rPr lang="en-US" dirty="0" smtClean="0"/>
              <a:t>speech – </a:t>
            </a:r>
            <a:r>
              <a:rPr lang="en-US" dirty="0" smtClean="0"/>
              <a:t>duration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 lyrics recognition, word alignment, and pronunciation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3528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25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417" y="715663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</a:t>
            </a:r>
            <a:r>
              <a:rPr lang="en-US" sz="3200" dirty="0" err="1" smtClean="0"/>
              <a:t>clean-up</a:t>
            </a:r>
            <a:r>
              <a:rPr lang="en-US" sz="3200" dirty="0" smtClean="0"/>
              <a:t> and auto-lyrics alignment strategy</a:t>
            </a:r>
            <a:endParaRPr lang="en-US" sz="320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13" y="1738001"/>
            <a:ext cx="5787382" cy="484634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9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1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7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81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2014"/>
            <a:ext cx="8229600" cy="1143000"/>
          </a:xfrm>
        </p:spPr>
        <p:txBody>
          <a:bodyPr/>
          <a:lstStyle/>
          <a:p>
            <a:r>
              <a:rPr lang="en-US" dirty="0" smtClean="0"/>
              <a:t>Lyrics-Matching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9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1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7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457200" y="1770360"/>
            <a:ext cx="880491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000" b="1" dirty="0">
                <a:solidFill>
                  <a:prstClr val="black"/>
                </a:solidFill>
                <a:latin typeface="Calibri"/>
              </a:rPr>
              <a:t>ASR transcript (ASR)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: “</a:t>
            </a:r>
            <a:r>
              <a:rPr lang="en-US" sz="2000" i="1" dirty="0">
                <a:solidFill>
                  <a:prstClr val="black"/>
                </a:solidFill>
                <a:latin typeface="Calibri"/>
              </a:rPr>
              <a:t>the snow glows on the mountain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” </a:t>
            </a:r>
          </a:p>
          <a:p>
            <a:pPr defTabSz="914400"/>
            <a:r>
              <a:rPr lang="en-US" sz="2000" b="1" dirty="0">
                <a:solidFill>
                  <a:prstClr val="black"/>
                </a:solidFill>
                <a:latin typeface="Calibri"/>
              </a:rPr>
              <a:t>Published lyrics sub-sequence (Pub): </a:t>
            </a:r>
          </a:p>
          <a:p>
            <a:pPr defTabSz="914400"/>
            <a:r>
              <a:rPr lang="en-US" sz="2000" dirty="0">
                <a:solidFill>
                  <a:prstClr val="black"/>
                </a:solidFill>
                <a:latin typeface="Calibri"/>
              </a:rPr>
              <a:t>“</a:t>
            </a:r>
            <a:r>
              <a:rPr lang="en-US" sz="2000" i="1" dirty="0">
                <a:solidFill>
                  <a:prstClr val="black"/>
                </a:solidFill>
                <a:latin typeface="Calibri"/>
              </a:rPr>
              <a:t>the snow glows white on the mountain tonight not a footprint</a:t>
            </a:r>
            <a:r>
              <a:rPr lang="is-IS" sz="2000" i="1" dirty="0">
                <a:solidFill>
                  <a:prstClr val="black"/>
                </a:solidFill>
                <a:latin typeface="Calibri"/>
              </a:rPr>
              <a:t>….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”</a:t>
            </a: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 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M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=6; Start Word #1</a:t>
            </a:r>
          </a:p>
          <a:p>
            <a:pPr defTabSz="914400"/>
            <a:r>
              <a:rPr lang="en-US" sz="1600" b="1" dirty="0">
                <a:solidFill>
                  <a:prstClr val="black"/>
                </a:solidFill>
                <a:latin typeface="Calibri"/>
              </a:rPr>
              <a:t>ASR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1600" i="1" dirty="0">
                <a:solidFill>
                  <a:prstClr val="black"/>
                </a:solidFill>
                <a:latin typeface="Calibri"/>
              </a:rPr>
              <a:t>the snow glows on the </a:t>
            </a:r>
            <a:r>
              <a:rPr lang="en-US" sz="1600" b="1" i="1" dirty="0">
                <a:solidFill>
                  <a:srgbClr val="800000"/>
                </a:solidFill>
                <a:latin typeface="Calibri"/>
              </a:rPr>
              <a:t>mountain</a:t>
            </a:r>
          </a:p>
          <a:p>
            <a:pPr defTabSz="914400"/>
            <a:r>
              <a:rPr lang="en-US" sz="1600" b="1" dirty="0">
                <a:solidFill>
                  <a:prstClr val="black"/>
                </a:solidFill>
                <a:latin typeface="Calibri"/>
              </a:rPr>
              <a:t>Pub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1600" i="1" dirty="0">
                <a:solidFill>
                  <a:prstClr val="black"/>
                </a:solidFill>
                <a:latin typeface="Calibri"/>
              </a:rPr>
              <a:t>the snow glows </a:t>
            </a:r>
            <a:r>
              <a:rPr lang="en-US" sz="1600" b="1" i="1" dirty="0">
                <a:solidFill>
                  <a:srgbClr val="800000"/>
                </a:solidFill>
                <a:latin typeface="Calibri"/>
              </a:rPr>
              <a:t>white</a:t>
            </a:r>
            <a:r>
              <a:rPr lang="en-US" sz="1600" i="1" dirty="0">
                <a:solidFill>
                  <a:srgbClr val="800000"/>
                </a:solidFill>
                <a:latin typeface="Calibri"/>
              </a:rPr>
              <a:t> </a:t>
            </a:r>
            <a:r>
              <a:rPr lang="en-US" sz="1600" i="1" dirty="0">
                <a:solidFill>
                  <a:prstClr val="black"/>
                </a:solidFill>
                <a:latin typeface="Calibri"/>
              </a:rPr>
              <a:t>on the </a:t>
            </a:r>
            <a:r>
              <a:rPr lang="en-US" sz="1600" i="1" dirty="0" smtClean="0">
                <a:solidFill>
                  <a:prstClr val="black"/>
                </a:solidFill>
                <a:latin typeface="Calibri"/>
              </a:rPr>
              <a:t>	                  	 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Error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= 2</a:t>
            </a:r>
          </a:p>
          <a:p>
            <a:pPr defTabSz="914400"/>
            <a:endParaRPr lang="en-US" sz="1600" b="1" dirty="0" smtClean="0">
              <a:solidFill>
                <a:srgbClr val="800000"/>
              </a:solidFill>
              <a:latin typeface="Calibri"/>
            </a:endParaRPr>
          </a:p>
          <a:p>
            <a:pPr defTabSz="914400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M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=7; Start Word #1</a:t>
            </a:r>
          </a:p>
          <a:p>
            <a:pPr defTabSz="914400"/>
            <a:r>
              <a:rPr lang="en-US" sz="1600" b="1" dirty="0">
                <a:solidFill>
                  <a:prstClr val="black"/>
                </a:solidFill>
                <a:latin typeface="Calibri"/>
              </a:rPr>
              <a:t>ASR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1600" i="1" dirty="0">
                <a:solidFill>
                  <a:prstClr val="black"/>
                </a:solidFill>
                <a:latin typeface="Calibri"/>
              </a:rPr>
              <a:t>the snow glows on the mountain</a:t>
            </a:r>
          </a:p>
          <a:p>
            <a:pPr defTabSz="914400"/>
            <a:r>
              <a:rPr lang="en-US" sz="1600" b="1" dirty="0">
                <a:solidFill>
                  <a:prstClr val="black"/>
                </a:solidFill>
                <a:latin typeface="Calibri"/>
              </a:rPr>
              <a:t>Pub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n-US" sz="1600" i="1" dirty="0">
                <a:solidFill>
                  <a:prstClr val="black"/>
                </a:solidFill>
                <a:latin typeface="Calibri"/>
              </a:rPr>
              <a:t>the snow glows </a:t>
            </a:r>
            <a:r>
              <a:rPr lang="en-US" sz="1600" b="1" i="1" dirty="0">
                <a:solidFill>
                  <a:srgbClr val="800000"/>
                </a:solidFill>
                <a:latin typeface="Calibri"/>
              </a:rPr>
              <a:t>white</a:t>
            </a:r>
            <a:r>
              <a:rPr lang="en-US" sz="1600" i="1" dirty="0">
                <a:solidFill>
                  <a:srgbClr val="800000"/>
                </a:solidFill>
                <a:latin typeface="Calibri"/>
              </a:rPr>
              <a:t> </a:t>
            </a:r>
            <a:r>
              <a:rPr lang="en-US" sz="1600" i="1" dirty="0">
                <a:solidFill>
                  <a:prstClr val="black"/>
                </a:solidFill>
                <a:latin typeface="Calibri"/>
              </a:rPr>
              <a:t>on the </a:t>
            </a:r>
            <a:r>
              <a:rPr lang="en-US" sz="1600" i="1" dirty="0" smtClean="0">
                <a:solidFill>
                  <a:prstClr val="black"/>
                </a:solidFill>
                <a:latin typeface="Calibri"/>
              </a:rPr>
              <a:t>mountain            	 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Error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= 1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66" y="4776570"/>
            <a:ext cx="5491685" cy="20814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57083" y="1770360"/>
            <a:ext cx="2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err="1" smtClean="0">
                <a:solidFill>
                  <a:srgbClr val="800000"/>
                </a:solidFill>
                <a:latin typeface="Calibri"/>
              </a:rPr>
              <a:t>Levenshtein</a:t>
            </a:r>
            <a:r>
              <a:rPr lang="en-US" b="1" dirty="0" smtClean="0">
                <a:solidFill>
                  <a:srgbClr val="800000"/>
                </a:solidFill>
                <a:latin typeface="Calibri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alibri"/>
              </a:rPr>
              <a:t>distance</a:t>
            </a:r>
            <a:endParaRPr lang="en-US" b="1" dirty="0">
              <a:solidFill>
                <a:srgbClr val="8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3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25" y="1033201"/>
            <a:ext cx="8795763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Human </a:t>
            </a:r>
            <a:r>
              <a:rPr lang="en-US" sz="3600" dirty="0"/>
              <a:t>Verification of the </a:t>
            </a:r>
            <a:r>
              <a:rPr lang="en-US" sz="3600" dirty="0" smtClean="0"/>
              <a:t>Quality of </a:t>
            </a:r>
            <a:r>
              <a:rPr lang="en-US" sz="3600" dirty="0"/>
              <a:t>the Aligned-Transcriptions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9452266"/>
              </p:ext>
            </p:extLst>
          </p:nvPr>
        </p:nvGraphicFramePr>
        <p:xfrm>
          <a:off x="457200" y="3787703"/>
          <a:ext cx="832739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3416"/>
                <a:gridCol w="793789"/>
                <a:gridCol w="9701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Segment Transcriptions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Total %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Correct transcriptions: fully matching ASR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15.52</a:t>
                      </a:r>
                      <a:endParaRPr lang="en-US" sz="2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400" b="1" dirty="0" smtClean="0"/>
                        <a:t>73.32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Correct transcriptions: partially matching ASR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57.80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Error transcriptions due to imperfect ASR or incorrect singing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26.68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26.68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457200" y="2402818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We </a:t>
            </a:r>
            <a:r>
              <a:rPr lang="en-US" sz="2800" dirty="0"/>
              <a:t>asked humans to validate 5,400 (15 hours) anchor </a:t>
            </a:r>
            <a:r>
              <a:rPr lang="en-US" sz="2800" dirty="0" smtClean="0"/>
              <a:t>segment transcriptions </a:t>
            </a:r>
            <a:r>
              <a:rPr lang="en-US" sz="2800" dirty="0"/>
              <a:t>through a listening </a:t>
            </a:r>
            <a:r>
              <a:rPr lang="en-US" sz="2800" dirty="0" smtClean="0"/>
              <a:t>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225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686"/>
            <a:ext cx="7886700" cy="1325563"/>
          </a:xfrm>
        </p:spPr>
        <p:txBody>
          <a:bodyPr/>
          <a:lstStyle/>
          <a:p>
            <a:r>
              <a:rPr lang="en-US" dirty="0" smtClean="0"/>
              <a:t>Thesis overview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 smtClean="0"/>
              <a:t>GOAL</a:t>
            </a:r>
            <a:r>
              <a:rPr lang="en-US" sz="2400" dirty="0" smtClean="0"/>
              <a:t>: Design and investigate objective techniques to </a:t>
            </a:r>
            <a:r>
              <a:rPr lang="en-US" sz="2400" dirty="0"/>
              <a:t>model singing </a:t>
            </a:r>
            <a:r>
              <a:rPr lang="en-US" sz="2400" dirty="0" smtClean="0"/>
              <a:t>voice, and characterize </a:t>
            </a:r>
            <a:r>
              <a:rPr lang="en-US" sz="2400" dirty="0"/>
              <a:t>and </a:t>
            </a:r>
            <a:r>
              <a:rPr lang="en-US" sz="2400" dirty="0" smtClean="0"/>
              <a:t>assess singing </a:t>
            </a:r>
            <a:r>
              <a:rPr lang="en-US" sz="2400" dirty="0" smtClean="0"/>
              <a:t>quality</a:t>
            </a:r>
            <a:endParaRPr lang="en-US" sz="2400" dirty="0"/>
          </a:p>
        </p:txBody>
      </p:sp>
      <p:graphicFrame>
        <p:nvGraphicFramePr>
          <p:cNvPr id="11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8521980"/>
              </p:ext>
            </p:extLst>
          </p:nvPr>
        </p:nvGraphicFramePr>
        <p:xfrm>
          <a:off x="497261" y="2628411"/>
          <a:ext cx="8120661" cy="21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18" y="2750352"/>
            <a:ext cx="1409040" cy="1778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0213" y="2628412"/>
            <a:ext cx="2128853" cy="1532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322" y="5013464"/>
            <a:ext cx="316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Reference-dependent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Reference-independent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27378" y="4905742"/>
            <a:ext cx="4926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Phonetic modeling of singing voice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1: Pronunciation Evaluation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2: Lyrics-to-audio alignment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8821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3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881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Duration Modeling with Lexicon Modification</a:t>
            </a:r>
            <a:r>
              <a:rPr lang="en-US" sz="3200" baseline="30000" dirty="0" smtClean="0"/>
              <a:t>[1]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76530"/>
            <a:ext cx="8229600" cy="461213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Longer duration of vowels can be viewed as a type of </a:t>
            </a:r>
            <a:r>
              <a:rPr lang="en-US" sz="2400" i="1" dirty="0" smtClean="0"/>
              <a:t>pronunciation variation</a:t>
            </a:r>
            <a:endParaRPr lang="en-US" sz="2400" dirty="0" smtClean="0"/>
          </a:p>
          <a:p>
            <a:r>
              <a:rPr lang="en-US" sz="2400" dirty="0" smtClean="0"/>
              <a:t>We modify the lexicon to model longer duration </a:t>
            </a:r>
          </a:p>
          <a:p>
            <a:r>
              <a:rPr lang="en-US" sz="2400" dirty="0" err="1" smtClean="0"/>
              <a:t>Eg</a:t>
            </a:r>
            <a:r>
              <a:rPr lang="en-US" sz="2400" dirty="0" smtClean="0"/>
              <a:t>.: the word “sleep” </a:t>
            </a:r>
            <a:r>
              <a:rPr lang="en-US" sz="2400" dirty="0"/>
              <a:t>will have the </a:t>
            </a:r>
            <a:r>
              <a:rPr lang="en-US" sz="2400" dirty="0" smtClean="0"/>
              <a:t>lexicon </a:t>
            </a:r>
            <a:r>
              <a:rPr lang="en-US" sz="2400" dirty="0"/>
              <a:t>variants: </a:t>
            </a:r>
            <a:endParaRPr lang="en-US" sz="2400" dirty="0" smtClean="0"/>
          </a:p>
          <a:p>
            <a:pPr marL="400050" lvl="1" indent="0">
              <a:buNone/>
            </a:pPr>
            <a:r>
              <a:rPr lang="en-US" sz="2000" dirty="0" smtClean="0"/>
              <a:t>[S L IY P],</a:t>
            </a:r>
          </a:p>
          <a:p>
            <a:pPr marL="400050" lvl="1" indent="0">
              <a:buNone/>
            </a:pPr>
            <a:r>
              <a:rPr lang="en-US" sz="2000" dirty="0" smtClean="0"/>
              <a:t>[S L IY IY P],</a:t>
            </a:r>
          </a:p>
          <a:p>
            <a:pPr marL="400050" lvl="1" indent="0">
              <a:buNone/>
            </a:pPr>
            <a:r>
              <a:rPr lang="en-US" sz="2000" dirty="0" smtClean="0"/>
              <a:t>[S L IY IY IY P],</a:t>
            </a:r>
          </a:p>
          <a:p>
            <a:pPr marL="400050" lvl="1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S L IY IY IY </a:t>
            </a:r>
            <a:r>
              <a:rPr lang="en-US" sz="2000" dirty="0" smtClean="0"/>
              <a:t>IY P]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ASR selects the closest matching </a:t>
            </a:r>
            <a:r>
              <a:rPr lang="en-US" sz="2400" dirty="0" smtClean="0"/>
              <a:t>variant at </a:t>
            </a:r>
            <a:r>
              <a:rPr lang="en-US" sz="2400" dirty="0"/>
              <a:t>the time of forced-alignment</a:t>
            </a:r>
            <a:endParaRPr lang="en-US" sz="24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55220" y="6255222"/>
            <a:ext cx="913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[1] Chitralekha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Gupta,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Haizhou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Li, and Ye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Wang, “Automatic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Pronunciation Evaluation of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Singing”, In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Proceedings of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Interspeech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2018 </a:t>
            </a:r>
          </a:p>
        </p:txBody>
      </p:sp>
    </p:spTree>
    <p:extLst>
      <p:ext uri="{BB962C8B-B14F-4D97-AF65-F5344CB8AC3E}">
        <p14:creationId xmlns:p14="http://schemas.microsoft.com/office/powerpoint/2010/main" val="3771753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42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Sing-adapted </a:t>
            </a:r>
            <a:r>
              <a:rPr lang="en-US" sz="3600" dirty="0" smtClean="0"/>
              <a:t>ASR</a:t>
            </a:r>
            <a:endParaRPr lang="en-US" sz="36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dk1"/>
                </a:solidFill>
              </a:rPr>
              <a:t>Speech ASR: trained on </a:t>
            </a:r>
            <a:r>
              <a:rPr lang="en-US" dirty="0" err="1" smtClean="0">
                <a:solidFill>
                  <a:schemeClr val="dk1"/>
                </a:solidFill>
              </a:rPr>
              <a:t>librispeech</a:t>
            </a:r>
            <a:endParaRPr lang="en-US" dirty="0" smtClean="0">
              <a:solidFill>
                <a:schemeClr val="dk1"/>
              </a:solidFill>
            </a:endParaRPr>
          </a:p>
          <a:p>
            <a:r>
              <a:rPr lang="en-US" dirty="0">
                <a:solidFill>
                  <a:schemeClr val="dk1"/>
                </a:solidFill>
              </a:rPr>
              <a:t>TRAINING DATA: </a:t>
            </a:r>
            <a:r>
              <a:rPr lang="en-US" dirty="0">
                <a:solidFill>
                  <a:srgbClr val="000000"/>
                </a:solidFill>
              </a:rPr>
              <a:t>50 </a:t>
            </a:r>
            <a:r>
              <a:rPr lang="en-US" dirty="0" err="1">
                <a:solidFill>
                  <a:srgbClr val="000000"/>
                </a:solidFill>
              </a:rPr>
              <a:t>hrs</a:t>
            </a:r>
            <a:r>
              <a:rPr lang="en-US" dirty="0">
                <a:solidFill>
                  <a:srgbClr val="000000"/>
                </a:solidFill>
              </a:rPr>
              <a:t> annotated singing voice data; TEST DATA: 4.7 </a:t>
            </a:r>
            <a:r>
              <a:rPr lang="en-US" dirty="0" err="1" smtClean="0">
                <a:solidFill>
                  <a:srgbClr val="000000"/>
                </a:solidFill>
              </a:rPr>
              <a:t>hrs</a:t>
            </a:r>
            <a:endParaRPr lang="en-US" dirty="0" smtClean="0">
              <a:solidFill>
                <a:schemeClr val="dk1"/>
              </a:solidFill>
            </a:endParaRPr>
          </a:p>
          <a:p>
            <a:r>
              <a:rPr lang="en-US" dirty="0" smtClean="0">
                <a:solidFill>
                  <a:schemeClr val="dk1"/>
                </a:solidFill>
              </a:rPr>
              <a:t>Speech</a:t>
            </a:r>
            <a:r>
              <a:rPr lang="en-US" dirty="0">
                <a:solidFill>
                  <a:schemeClr val="dk1"/>
                </a:solidFill>
              </a:rPr>
              <a:t>-to-singing adaptation: </a:t>
            </a:r>
            <a:r>
              <a:rPr lang="en-US" dirty="0" err="1">
                <a:solidFill>
                  <a:schemeClr val="dk1"/>
                </a:solidFill>
              </a:rPr>
              <a:t>fMLLR</a:t>
            </a:r>
            <a:r>
              <a:rPr lang="en-US" dirty="0">
                <a:solidFill>
                  <a:schemeClr val="dk1"/>
                </a:solidFill>
              </a:rPr>
              <a:t>, Speaker adaptive training (SAT), duration-based lexicon </a:t>
            </a:r>
            <a:r>
              <a:rPr lang="en-US" dirty="0" smtClean="0">
                <a:solidFill>
                  <a:schemeClr val="dk1"/>
                </a:solidFill>
              </a:rPr>
              <a:t>modeling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Application: Lyrics </a:t>
            </a:r>
            <a:r>
              <a:rPr lang="en-US" b="1" dirty="0" smtClean="0">
                <a:solidFill>
                  <a:srgbClr val="000000"/>
                </a:solidFill>
              </a:rPr>
              <a:t>Recognition</a:t>
            </a:r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73171"/>
              </p:ext>
            </p:extLst>
          </p:nvPr>
        </p:nvGraphicFramePr>
        <p:xfrm>
          <a:off x="880436" y="4954660"/>
          <a:ext cx="7374568" cy="1947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6346"/>
                <a:gridCol w="2568222"/>
              </a:tblGrid>
              <a:tr h="536846">
                <a:tc>
                  <a:txBody>
                    <a:bodyPr/>
                    <a:lstStyle/>
                    <a:p>
                      <a:r>
                        <a:rPr lang="en-US" sz="2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Models Adapted by Singing Data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%Word Error Rate</a:t>
                      </a:r>
                      <a:endParaRPr lang="en-US" sz="2400" b="1" dirty="0"/>
                    </a:p>
                  </a:txBody>
                  <a:tcPr/>
                </a:tc>
              </a:tr>
              <a:tr h="48659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Baseline (speech acoustic models)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72.08</a:t>
                      </a:r>
                      <a:endParaRPr lang="en-US" sz="2000" dirty="0"/>
                    </a:p>
                  </a:txBody>
                  <a:tcPr/>
                </a:tc>
              </a:tr>
              <a:tr h="46226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(2) Adapted (SAT+DNN) with training data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37.15</a:t>
                      </a:r>
                      <a:endParaRPr lang="en-US" sz="2000" dirty="0"/>
                    </a:p>
                  </a:txBody>
                  <a:tcPr/>
                </a:tc>
              </a:tr>
              <a:tr h="46226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(3) Duration modelin</a:t>
                      </a:r>
                      <a:r>
                        <a:rPr lang="en-US" sz="2000" baseline="0" dirty="0" smtClean="0"/>
                        <a:t>g with lexicon</a:t>
                      </a:r>
                      <a:r>
                        <a:rPr lang="en-US" sz="2000" baseline="30000" dirty="0" smtClean="0"/>
                        <a:t>[4]</a:t>
                      </a:r>
                      <a:endParaRPr lang="en-US" sz="20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800000"/>
                          </a:solidFill>
                        </a:rPr>
                        <a:t>29.65</a:t>
                      </a:r>
                      <a:endParaRPr lang="en-US" sz="2000" b="1" dirty="0">
                        <a:solidFill>
                          <a:srgbClr val="8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53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686"/>
            <a:ext cx="7886700" cy="1325563"/>
          </a:xfrm>
        </p:spPr>
        <p:txBody>
          <a:bodyPr/>
          <a:lstStyle/>
          <a:p>
            <a:r>
              <a:rPr lang="en-US" dirty="0" smtClean="0"/>
              <a:t>Thesis overview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 smtClean="0"/>
              <a:t>GOAL</a:t>
            </a:r>
            <a:r>
              <a:rPr lang="en-US" sz="2400" dirty="0" smtClean="0"/>
              <a:t>: Design and investigate objective techniques to </a:t>
            </a:r>
            <a:r>
              <a:rPr lang="en-US" sz="2400" dirty="0"/>
              <a:t>model singing </a:t>
            </a:r>
            <a:r>
              <a:rPr lang="en-US" sz="2400" dirty="0" smtClean="0"/>
              <a:t>voice, and characterize </a:t>
            </a:r>
            <a:r>
              <a:rPr lang="en-US" sz="2400" dirty="0"/>
              <a:t>and </a:t>
            </a:r>
            <a:r>
              <a:rPr lang="en-US" sz="2400" dirty="0" smtClean="0"/>
              <a:t>assess singing </a:t>
            </a:r>
            <a:r>
              <a:rPr lang="en-US" sz="2400" dirty="0" smtClean="0"/>
              <a:t>quality</a:t>
            </a:r>
            <a:endParaRPr lang="en-US" sz="2400" dirty="0"/>
          </a:p>
        </p:txBody>
      </p:sp>
      <p:graphicFrame>
        <p:nvGraphicFramePr>
          <p:cNvPr id="11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6452275"/>
              </p:ext>
            </p:extLst>
          </p:nvPr>
        </p:nvGraphicFramePr>
        <p:xfrm>
          <a:off x="497261" y="2628411"/>
          <a:ext cx="8120661" cy="21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7" y="2750352"/>
            <a:ext cx="1409040" cy="1778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303" y="2628412"/>
            <a:ext cx="2128853" cy="1532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322" y="5013464"/>
            <a:ext cx="316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Reference-dependent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Reference-independent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27378" y="4905742"/>
            <a:ext cx="4926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Phonetic modeling of singing voice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1: Pronunciation Evaluation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2: Lyrics-to-audio alignment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4227377" y="5447999"/>
            <a:ext cx="4745355" cy="508798"/>
          </a:xfrm>
          <a:prstGeom prst="rect">
            <a:avLst/>
          </a:prstGeom>
          <a:noFill/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6792" y="4905742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3501" y="5518358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68556" y="4804636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6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25" y="8819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(B) Application</a:t>
            </a:r>
            <a:r>
              <a:rPr lang="en-US" sz="3600" b="1" dirty="0" smtClean="0"/>
              <a:t>: Pronunciation Evaluation</a:t>
            </a:r>
            <a:endParaRPr lang="en-US" sz="3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7388" y="198518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22403" y="4488224"/>
            <a:ext cx="1638293" cy="1067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Word Alignment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88018" y="4451404"/>
            <a:ext cx="1232259" cy="106746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Scoring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54259" y="4607850"/>
            <a:ext cx="349735" cy="3864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454259" y="5058757"/>
            <a:ext cx="349735" cy="3864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471" y="4329875"/>
            <a:ext cx="193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Singing</a:t>
            </a: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vocal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3426" y="4985137"/>
            <a:ext cx="101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Lyrics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693546" y="2629351"/>
            <a:ext cx="1803944" cy="15827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Singing-adapted ASR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2408796" y="4210770"/>
            <a:ext cx="383739" cy="3864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479087" y="4801098"/>
            <a:ext cx="331319" cy="3772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406" y="4413044"/>
            <a:ext cx="18776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Word Boundaries</a:t>
            </a:r>
          </a:p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&amp; 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PPG</a:t>
            </a:r>
          </a:p>
          <a:p>
            <a:pPr defTabSz="914400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(Phonetic </a:t>
            </a:r>
            <a:r>
              <a:rPr lang="en-US" sz="2000" dirty="0" err="1" smtClean="0">
                <a:solidFill>
                  <a:prstClr val="black"/>
                </a:solidFill>
                <a:latin typeface="Calibri"/>
              </a:rPr>
              <a:t>Posteriograms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415440" y="4791889"/>
            <a:ext cx="272572" cy="3864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6939714" y="4782687"/>
            <a:ext cx="272572" cy="3864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12286" y="4542653"/>
            <a:ext cx="2302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Pronunciation Score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22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3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24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20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cxnSp>
        <p:nvCxnSpPr>
          <p:cNvPr id="27" name="Straight Arrow Connector 26"/>
          <p:cNvCxnSpPr>
            <a:endCxn id="11" idx="6"/>
          </p:cNvCxnSpPr>
          <p:nvPr/>
        </p:nvCxnSpPr>
        <p:spPr>
          <a:xfrm flipH="1">
            <a:off x="3497490" y="3420749"/>
            <a:ext cx="10676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565154" y="2776586"/>
            <a:ext cx="2741691" cy="13251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Duration Modeling with Lexicon 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Modification (LEX)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567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5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Scoring – Phonetic </a:t>
            </a:r>
            <a:r>
              <a:rPr lang="en-US" sz="3600" dirty="0" err="1" smtClean="0"/>
              <a:t>Posteriorgrams</a:t>
            </a:r>
            <a:r>
              <a:rPr lang="en-US" sz="3600" dirty="0" smtClean="0"/>
              <a:t> (PPG)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41280" y="1842139"/>
            <a:ext cx="7566883" cy="5054864"/>
            <a:chOff x="641280" y="1842139"/>
            <a:chExt cx="7566883" cy="5054864"/>
          </a:xfrm>
        </p:grpSpPr>
        <p:grpSp>
          <p:nvGrpSpPr>
            <p:cNvPr id="27" name="Group 26"/>
            <p:cNvGrpSpPr/>
            <p:nvPr/>
          </p:nvGrpSpPr>
          <p:grpSpPr>
            <a:xfrm>
              <a:off x="641280" y="1842139"/>
              <a:ext cx="7566883" cy="5054864"/>
              <a:chOff x="641280" y="1842139"/>
              <a:chExt cx="7566883" cy="505486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41280" y="1842139"/>
                <a:ext cx="7566883" cy="4887025"/>
                <a:chOff x="641280" y="1786925"/>
                <a:chExt cx="7566883" cy="4979050"/>
              </a:xfrm>
            </p:grpSpPr>
            <p:pic>
              <p:nvPicPr>
                <p:cNvPr id="17" name="Picture 16" descr="https://lh5.googleusercontent.com/nMBG1JivXOu_ZH04H_jPg33ZKyv_v1oxwaHgFbYFC2qbPZ4CFuEeOWZ5VoiHg-kg-rszY5AUDmlCvMfHaWCP9-P704mKX1vBibFPl7CTro6EGzeB-GGXy3P2xeoidxVb3lwD9dzD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65"/>
                <a:stretch/>
              </p:blipFill>
              <p:spPr bwMode="auto">
                <a:xfrm>
                  <a:off x="641280" y="1786925"/>
                  <a:ext cx="7566883" cy="4979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1301433" y="3257608"/>
                  <a:ext cx="3920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/>
                    <a:t>L</a:t>
                  </a:r>
                  <a:endParaRPr lang="en-US" sz="2400" b="1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576235" y="1878950"/>
                  <a:ext cx="8351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/>
                    <a:t>UW</a:t>
                  </a:r>
                  <a:endParaRPr lang="en-US" sz="2400" b="1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049041" y="3386443"/>
                  <a:ext cx="41758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/>
                    <a:t>K</a:t>
                  </a:r>
                  <a:endParaRPr lang="en-US" sz="2400" b="1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2632297" y="2317397"/>
                  <a:ext cx="46730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/>
                    <a:t>S</a:t>
                  </a:r>
                  <a:endParaRPr lang="en-US" sz="2400" b="1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154829" y="3247635"/>
                  <a:ext cx="3920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/>
                    <a:t>L</a:t>
                  </a:r>
                  <a:endParaRPr lang="en-US" sz="2400" b="1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043325" y="4937587"/>
                  <a:ext cx="6078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/>
                    <a:t>AY</a:t>
                  </a:r>
                  <a:endParaRPr lang="en-US" sz="2400" b="1" dirty="0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153099" y="3257608"/>
                  <a:ext cx="41758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/>
                    <a:t>K</a:t>
                  </a:r>
                  <a:endParaRPr lang="en-US" sz="2400" b="1" dirty="0"/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4106956" y="6496893"/>
                <a:ext cx="23890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Frames</a:t>
                </a:r>
                <a:endParaRPr lang="en-US" sz="2000" dirty="0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>
              <a:off x="1233314" y="1932463"/>
              <a:ext cx="0" cy="456443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136421" y="1866156"/>
              <a:ext cx="0" cy="456443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865156" y="1866156"/>
              <a:ext cx="0" cy="456443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548231" y="5765871"/>
              <a:ext cx="1084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</a:t>
              </a:r>
              <a:r>
                <a:rPr lang="en-US" sz="2800" dirty="0" smtClean="0"/>
                <a:t>ooks</a:t>
              </a:r>
              <a:endParaRPr lang="en-US" sz="2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53653" y="5765871"/>
              <a:ext cx="1084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like</a:t>
              </a:r>
              <a:endParaRPr lang="en-US" sz="28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1233314" y="6289091"/>
              <a:ext cx="1866291" cy="0"/>
            </a:xfrm>
            <a:prstGeom prst="straightConnector1">
              <a:avLst/>
            </a:prstGeom>
            <a:ln w="5715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136421" y="6289091"/>
              <a:ext cx="4728735" cy="0"/>
            </a:xfrm>
            <a:prstGeom prst="straightConnector1">
              <a:avLst/>
            </a:prstGeom>
            <a:ln w="57150" cmpd="sng"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178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59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Scoring – </a:t>
            </a:r>
            <a:r>
              <a:rPr lang="en-US" sz="3600" dirty="0" err="1" smtClean="0"/>
              <a:t>Pronun</a:t>
            </a:r>
            <a:r>
              <a:rPr lang="en-US" sz="3600" dirty="0" smtClean="0"/>
              <a:t>. </a:t>
            </a:r>
            <a:r>
              <a:rPr lang="en-US" sz="3600" dirty="0" err="1" smtClean="0"/>
              <a:t>Eval</a:t>
            </a:r>
            <a:r>
              <a:rPr lang="en-US" sz="3600" dirty="0" smtClean="0"/>
              <a:t>. Metric (PEM)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65225" y="1720840"/>
            <a:ext cx="8972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(1) Template </a:t>
            </a:r>
            <a:r>
              <a:rPr lang="en-US" sz="2400" b="1" dirty="0"/>
              <a:t>independent PEM score </a:t>
            </a:r>
            <a:r>
              <a:rPr lang="en-US" sz="2400" b="1" dirty="0" smtClean="0"/>
              <a:t> </a:t>
            </a:r>
            <a:r>
              <a:rPr lang="en-US" sz="2400" dirty="0"/>
              <a:t>indicates </a:t>
            </a:r>
            <a:r>
              <a:rPr lang="en-US" sz="2400" dirty="0" smtClean="0"/>
              <a:t>how close </a:t>
            </a:r>
            <a:r>
              <a:rPr lang="en-US" sz="2400" dirty="0"/>
              <a:t>the pronunciation of a test sung utterance is to the </a:t>
            </a:r>
            <a:r>
              <a:rPr lang="en-US" sz="2400" b="1" dirty="0" smtClean="0"/>
              <a:t>target lyrics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82" y="2637784"/>
            <a:ext cx="4761392" cy="94027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040" y="4498954"/>
            <a:ext cx="9138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(2) Template </a:t>
            </a:r>
            <a:r>
              <a:rPr lang="en-US" sz="2400" b="1" dirty="0"/>
              <a:t>dependent PEM score</a:t>
            </a:r>
            <a:r>
              <a:rPr lang="en-US" sz="2400" dirty="0"/>
              <a:t> </a:t>
            </a:r>
            <a:r>
              <a:rPr lang="en-US" sz="2400" dirty="0" smtClean="0"/>
              <a:t>indicates </a:t>
            </a:r>
            <a:r>
              <a:rPr lang="en-US" sz="2400" dirty="0"/>
              <a:t>how </a:t>
            </a:r>
            <a:r>
              <a:rPr lang="en-US" sz="2400" dirty="0" smtClean="0"/>
              <a:t>close the </a:t>
            </a:r>
            <a:r>
              <a:rPr lang="en-US" sz="2400" dirty="0"/>
              <a:t>pronunciation of </a:t>
            </a:r>
            <a:r>
              <a:rPr lang="en-US" sz="2400" dirty="0" smtClean="0"/>
              <a:t>a test </a:t>
            </a:r>
            <a:r>
              <a:rPr lang="en-US" sz="2400" dirty="0"/>
              <a:t>sung utterance is to a </a:t>
            </a:r>
            <a:r>
              <a:rPr lang="en-US" sz="2400" b="1" dirty="0" smtClean="0"/>
              <a:t>reference sung </a:t>
            </a:r>
            <a:r>
              <a:rPr lang="en-US" sz="2400" b="1" dirty="0"/>
              <a:t>utterance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716" y="5523303"/>
            <a:ext cx="3674850" cy="3868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7264" y="3765278"/>
            <a:ext cx="8972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high </a:t>
            </a:r>
            <a:r>
              <a:rPr lang="en-US" sz="2400" dirty="0" smtClean="0"/>
              <a:t>score </a:t>
            </a:r>
            <a:r>
              <a:rPr lang="en-US" sz="2400" dirty="0"/>
              <a:t>means the </a:t>
            </a:r>
            <a:r>
              <a:rPr lang="en-US" sz="2400" dirty="0" smtClean="0"/>
              <a:t>uttered phone </a:t>
            </a:r>
            <a:r>
              <a:rPr lang="en-US" sz="2400" dirty="0"/>
              <a:t>is close to the target phone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5224" y="6168777"/>
            <a:ext cx="8654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the reference and the test probabilities match, PEM will </a:t>
            </a:r>
            <a:r>
              <a:rPr lang="en-US" sz="2400" dirty="0" smtClean="0"/>
              <a:t>be small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790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471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Word-level </a:t>
            </a:r>
            <a:r>
              <a:rPr lang="en-US" sz="3600" dirty="0" smtClean="0"/>
              <a:t>Scoring Validation Experiment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39684"/>
              </p:ext>
            </p:extLst>
          </p:nvPr>
        </p:nvGraphicFramePr>
        <p:xfrm>
          <a:off x="570940" y="3921185"/>
          <a:ext cx="7984340" cy="265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1235"/>
                <a:gridCol w="1499378"/>
                <a:gridCol w="1181862"/>
                <a:gridCol w="1181865"/>
              </a:tblGrid>
              <a:tr h="66474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Method: Template-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Accuracy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FPR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FNR</a:t>
                      </a:r>
                      <a:endParaRPr lang="en-US" sz="2400" dirty="0"/>
                    </a:p>
                  </a:txBody>
                  <a:tcPr/>
                </a:tc>
              </a:tr>
              <a:tr h="66474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Dependent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0.52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0.48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0.47</a:t>
                      </a:r>
                      <a:endParaRPr lang="en-US" sz="2400" dirty="0"/>
                    </a:p>
                  </a:txBody>
                  <a:tcPr/>
                </a:tc>
              </a:tr>
              <a:tr h="66474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Independent</a:t>
                      </a:r>
                      <a:r>
                        <a:rPr lang="en-US" sz="2400" b="1" baseline="0" dirty="0" smtClean="0"/>
                        <a:t> (LEX)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0.72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0.28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0.28</a:t>
                      </a:r>
                      <a:endParaRPr lang="en-US" sz="2400" b="1" dirty="0"/>
                    </a:p>
                  </a:txBody>
                  <a:tcPr/>
                </a:tc>
              </a:tr>
              <a:tr h="66474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Independent (w/o LEX)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0.70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0.30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0.30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65225" y="2037295"/>
            <a:ext cx="87957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Data</a:t>
            </a:r>
            <a:r>
              <a:rPr lang="en-US" sz="2000" dirty="0" smtClean="0"/>
              <a:t>: 990 words across 100 utterances: 10 </a:t>
            </a:r>
            <a:r>
              <a:rPr lang="en-US" sz="2000" dirty="0"/>
              <a:t>sung </a:t>
            </a:r>
            <a:r>
              <a:rPr lang="en-US" sz="2000" dirty="0" smtClean="0"/>
              <a:t>utterances from </a:t>
            </a:r>
            <a:r>
              <a:rPr lang="en-US" sz="2000" dirty="0"/>
              <a:t>10 singers</a:t>
            </a:r>
            <a:r>
              <a:rPr lang="en-US" sz="2000" dirty="0" smtClean="0"/>
              <a:t>,</a:t>
            </a:r>
          </a:p>
          <a:p>
            <a:r>
              <a:rPr lang="en-US" sz="2000" dirty="0" smtClean="0"/>
              <a:t>(</a:t>
            </a:r>
            <a:r>
              <a:rPr lang="en-US" sz="2000" dirty="0"/>
              <a:t>5 from EN zone, and 5 from non-EN zone</a:t>
            </a:r>
            <a:r>
              <a:rPr lang="en-US" sz="2000" dirty="0" smtClean="0"/>
              <a:t>) (</a:t>
            </a:r>
            <a:r>
              <a:rPr lang="en-US" sz="2000" dirty="0" err="1" smtClean="0"/>
              <a:t>Smule’s</a:t>
            </a:r>
            <a:r>
              <a:rPr lang="en-US" sz="2000" dirty="0" smtClean="0"/>
              <a:t> DAMP Karaoke dataset)</a:t>
            </a:r>
          </a:p>
          <a:p>
            <a:endParaRPr lang="en-US" sz="2000" dirty="0" smtClean="0"/>
          </a:p>
          <a:p>
            <a:r>
              <a:rPr lang="en-US" sz="2000" b="1" dirty="0" smtClean="0"/>
              <a:t>Ground-truth</a:t>
            </a:r>
            <a:r>
              <a:rPr lang="en-US" sz="2000" dirty="0" smtClean="0"/>
              <a:t>: binary pronunciation judgment </a:t>
            </a:r>
            <a:r>
              <a:rPr lang="en-US" sz="2000" dirty="0"/>
              <a:t>per </a:t>
            </a:r>
            <a:r>
              <a:rPr lang="en-US" sz="2000" dirty="0" smtClean="0"/>
              <a:t>word by two university students fluent in English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429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9471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Song-level </a:t>
            </a:r>
            <a:r>
              <a:rPr lang="en-US" sz="3600" dirty="0" smtClean="0"/>
              <a:t>Scoring Validation Experiment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165225" y="2037295"/>
            <a:ext cx="89977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Data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: 24 singers (</a:t>
            </a:r>
            <a:r>
              <a:rPr lang="en-US" sz="2000" dirty="0" err="1" smtClean="0">
                <a:solidFill>
                  <a:prstClr val="black"/>
                </a:solidFill>
                <a:latin typeface="Calibri"/>
              </a:rPr>
              <a:t>Smule’s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 DAMP Karaoke dataset) 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(13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female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cs-CZ" sz="2000" dirty="0" smtClean="0">
                <a:solidFill>
                  <a:prstClr val="black"/>
                </a:solidFill>
                <a:latin typeface="Calibri"/>
              </a:rPr>
              <a:t>11 male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)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each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singing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one</a:t>
            </a:r>
            <a:r>
              <a:rPr lang="cs-CZ" sz="20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of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6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unique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English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popular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songs</a:t>
            </a:r>
            <a:r>
              <a:rPr lang="cs-CZ" sz="2000" dirty="0" smtClean="0">
                <a:solidFill>
                  <a:prstClr val="black"/>
                </a:solidFill>
                <a:latin typeface="Calibri"/>
              </a:rPr>
              <a:t>.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The</a:t>
            </a:r>
            <a:r>
              <a:rPr lang="cs-CZ" sz="20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singers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belonged</a:t>
            </a:r>
            <a:r>
              <a:rPr lang="cs-CZ" sz="2000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to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different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language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speaking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zones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of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the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cs-CZ" sz="2000" dirty="0" err="1">
                <a:solidFill>
                  <a:prstClr val="black"/>
                </a:solidFill>
                <a:latin typeface="Calibri"/>
              </a:rPr>
              <a:t>world</a:t>
            </a:r>
            <a:r>
              <a:rPr lang="cs-CZ" sz="2000" dirty="0">
                <a:solidFill>
                  <a:prstClr val="black"/>
                </a:solidFill>
                <a:latin typeface="Calibri"/>
              </a:rPr>
              <a:t>: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Japanese</a:t>
            </a:r>
            <a:r>
              <a:rPr lang="cs-CZ" sz="2000" dirty="0" smtClean="0">
                <a:solidFill>
                  <a:prstClr val="black"/>
                </a:solidFill>
                <a:latin typeface="Calibri"/>
              </a:rPr>
              <a:t>,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Chinese</a:t>
            </a:r>
            <a:r>
              <a:rPr lang="cs-CZ" sz="2000" dirty="0" smtClean="0">
                <a:solidFill>
                  <a:prstClr val="black"/>
                </a:solidFill>
                <a:latin typeface="Calibri"/>
              </a:rPr>
              <a:t>,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Spanish</a:t>
            </a:r>
            <a:r>
              <a:rPr lang="cs-CZ" sz="2000" dirty="0" smtClean="0">
                <a:solidFill>
                  <a:prstClr val="black"/>
                </a:solidFill>
                <a:latin typeface="Calibri"/>
              </a:rPr>
              <a:t>,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French</a:t>
            </a:r>
            <a:r>
              <a:rPr lang="cs-CZ" sz="2000" dirty="0" smtClean="0">
                <a:solidFill>
                  <a:prstClr val="black"/>
                </a:solidFill>
                <a:latin typeface="Calibri"/>
              </a:rPr>
              <a:t>, and </a:t>
            </a:r>
            <a:r>
              <a:rPr lang="cs-CZ" sz="2000" dirty="0" err="1" smtClean="0">
                <a:solidFill>
                  <a:prstClr val="black"/>
                </a:solidFill>
                <a:latin typeface="Calibri"/>
              </a:rPr>
              <a:t>English</a:t>
            </a:r>
            <a:endParaRPr lang="cs-CZ" sz="2000" dirty="0" smtClean="0">
              <a:solidFill>
                <a:prstClr val="black"/>
              </a:solidFill>
              <a:latin typeface="Calibri"/>
            </a:endParaRPr>
          </a:p>
          <a:p>
            <a:pPr defTabSz="914400"/>
            <a:endParaRPr lang="en-US" sz="2000" dirty="0" smtClean="0">
              <a:solidFill>
                <a:prstClr val="black"/>
              </a:solidFill>
              <a:latin typeface="Calibri"/>
            </a:endParaRPr>
          </a:p>
          <a:p>
            <a:pPr defTabSz="914400"/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Ground-truth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: Average song-level pronunciation judgments (over 5 raters) from crowd-sourcing platform </a:t>
            </a:r>
            <a:r>
              <a:rPr lang="en-US" sz="2000" dirty="0" err="1" smtClean="0">
                <a:solidFill>
                  <a:prstClr val="black"/>
                </a:solidFill>
                <a:latin typeface="Calibri"/>
              </a:rPr>
              <a:t>Mturk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. Correlation with lab experiment = 0.86.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7328" y="3916336"/>
            <a:ext cx="4469648" cy="2941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13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686"/>
            <a:ext cx="7886700" cy="1325563"/>
          </a:xfrm>
        </p:spPr>
        <p:txBody>
          <a:bodyPr/>
          <a:lstStyle/>
          <a:p>
            <a:r>
              <a:rPr lang="en-US" dirty="0" smtClean="0"/>
              <a:t>Thesis overview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 smtClean="0"/>
              <a:t>GOAL</a:t>
            </a:r>
            <a:r>
              <a:rPr lang="en-US" sz="2400" dirty="0" smtClean="0"/>
              <a:t>: Design and investigate objective techniques to </a:t>
            </a:r>
            <a:r>
              <a:rPr lang="en-US" sz="2400" dirty="0"/>
              <a:t>model singing </a:t>
            </a:r>
            <a:r>
              <a:rPr lang="en-US" sz="2400" dirty="0" smtClean="0"/>
              <a:t>voice, and characterize </a:t>
            </a:r>
            <a:r>
              <a:rPr lang="en-US" sz="2400" dirty="0"/>
              <a:t>and </a:t>
            </a:r>
            <a:r>
              <a:rPr lang="en-US" sz="2400" dirty="0" smtClean="0"/>
              <a:t>assess singing </a:t>
            </a:r>
            <a:r>
              <a:rPr lang="en-US" sz="2400" dirty="0" smtClean="0"/>
              <a:t>quality</a:t>
            </a:r>
            <a:endParaRPr lang="en-US" sz="2400" dirty="0"/>
          </a:p>
        </p:txBody>
      </p:sp>
      <p:graphicFrame>
        <p:nvGraphicFramePr>
          <p:cNvPr id="11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1547986"/>
              </p:ext>
            </p:extLst>
          </p:nvPr>
        </p:nvGraphicFramePr>
        <p:xfrm>
          <a:off x="497261" y="2628411"/>
          <a:ext cx="8120661" cy="21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7" y="2750352"/>
            <a:ext cx="1409040" cy="1778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303" y="2628412"/>
            <a:ext cx="2128853" cy="1532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322" y="5013464"/>
            <a:ext cx="316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Reference-dependent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Reference-independent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27378" y="4905742"/>
            <a:ext cx="4926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Phonetic modeling of singing voice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1: Pronunciation Evaluation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2: Lyrics-to-audio alignment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4227377" y="6078006"/>
            <a:ext cx="4745355" cy="508798"/>
          </a:xfrm>
          <a:prstGeom prst="rect">
            <a:avLst/>
          </a:prstGeom>
          <a:noFill/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6792" y="4905742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3501" y="5518358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68556" y="4804636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76488" y="5399704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2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98389" y="837168"/>
            <a:ext cx="899777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(C) Automatic </a:t>
            </a:r>
            <a:r>
              <a:rPr lang="en-US" sz="3200" dirty="0" smtClean="0"/>
              <a:t>lyrics-to-audio alignment on polyphonic music</a:t>
            </a:r>
            <a:endParaRPr lang="en-US" sz="280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2172632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Given audio signal of singing </a:t>
            </a:r>
            <a:r>
              <a:rPr lang="en-US" sz="2800" dirty="0" smtClean="0"/>
              <a:t>voice </a:t>
            </a:r>
            <a:r>
              <a:rPr lang="en-US" sz="2800" dirty="0"/>
              <a:t>and corresponding textual lyrics as input data, lyrics-to-audio alignment can be defined as a problem of estimating the temporal relationship between </a:t>
            </a:r>
            <a:r>
              <a:rPr lang="en-US" sz="2800" dirty="0" smtClean="0"/>
              <a:t>them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i="1" dirty="0" smtClean="0"/>
              <a:t>Applications: </a:t>
            </a:r>
            <a:r>
              <a:rPr lang="en-US" sz="2800" dirty="0" smtClean="0"/>
              <a:t>automatic  </a:t>
            </a:r>
            <a:r>
              <a:rPr lang="en-US" sz="2800" dirty="0"/>
              <a:t>generation  of  karaoke  </a:t>
            </a:r>
            <a:r>
              <a:rPr lang="en-US" sz="2800" dirty="0" smtClean="0"/>
              <a:t>lyrics, </a:t>
            </a:r>
            <a:r>
              <a:rPr lang="en-US" sz="2800" dirty="0"/>
              <a:t>song-browsing by lyrics, and the generation of audio </a:t>
            </a:r>
            <a:r>
              <a:rPr lang="en-US" sz="2800" dirty="0" smtClean="0"/>
              <a:t>thumbnails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335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35859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PROSODY-BASED EVALUATION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00" y="3761422"/>
            <a:ext cx="1540187" cy="194401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6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8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9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3831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51904" y="801392"/>
            <a:ext cx="8411089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General framework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2830672" y="3488278"/>
            <a:ext cx="2088445" cy="1008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Forced Alignment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029548" y="1949857"/>
            <a:ext cx="1674358" cy="11448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Trained acoustic models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2805" y="3595613"/>
            <a:ext cx="1332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Audio signal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9485" y="4147886"/>
            <a:ext cx="7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Lyrics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3"/>
          </p:cNvCxnSpPr>
          <p:nvPr/>
        </p:nvCxnSpPr>
        <p:spPr>
          <a:xfrm flipV="1">
            <a:off x="1725089" y="3774497"/>
            <a:ext cx="1065052" cy="5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</p:cNvCxnSpPr>
          <p:nvPr/>
        </p:nvCxnSpPr>
        <p:spPr>
          <a:xfrm flipV="1">
            <a:off x="1775896" y="4329042"/>
            <a:ext cx="1014245" cy="3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4"/>
            <a:endCxn id="2" idx="0"/>
          </p:cNvCxnSpPr>
          <p:nvPr/>
        </p:nvCxnSpPr>
        <p:spPr>
          <a:xfrm>
            <a:off x="3866727" y="3094709"/>
            <a:ext cx="8168" cy="393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" idx="3"/>
            <a:endCxn id="25" idx="1"/>
          </p:cNvCxnSpPr>
          <p:nvPr/>
        </p:nvCxnSpPr>
        <p:spPr>
          <a:xfrm>
            <a:off x="4919117" y="3992558"/>
            <a:ext cx="672303" cy="15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91420" y="3685058"/>
            <a:ext cx="190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 Boundary timestamps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16070" y="2182396"/>
            <a:ext cx="3522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Challenge:</a:t>
            </a:r>
            <a:endParaRPr lang="en-US" dirty="0" smtClean="0"/>
          </a:p>
          <a:p>
            <a:r>
              <a:rPr lang="en-US" dirty="0" smtClean="0"/>
              <a:t>Lack of availability of large lyrics annotated audio dataset to train acoustic model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5995" y="4865690"/>
            <a:ext cx="7798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Kruspe</a:t>
            </a:r>
            <a:r>
              <a:rPr lang="en-US" baseline="30000" dirty="0" smtClean="0"/>
              <a:t>[1]</a:t>
            </a:r>
            <a:r>
              <a:rPr lang="en-US" dirty="0" smtClean="0"/>
              <a:t> and </a:t>
            </a:r>
            <a:r>
              <a:rPr lang="en-US" dirty="0" err="1" smtClean="0"/>
              <a:t>Dzhambazov</a:t>
            </a:r>
            <a:r>
              <a:rPr lang="en-US" baseline="30000" dirty="0" smtClean="0"/>
              <a:t>[2]</a:t>
            </a:r>
            <a:r>
              <a:rPr lang="en-US" dirty="0" smtClean="0"/>
              <a:t> used solo-singing DAMP dataset for training singing acoustic models (MIREX2017), </a:t>
            </a:r>
            <a:r>
              <a:rPr lang="en-US" b="1" dirty="0" smtClean="0"/>
              <a:t>but did not account for bad audio recordings and refinement of training data 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7825" y="5789020"/>
            <a:ext cx="91303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[1] Anna </a:t>
            </a:r>
            <a:r>
              <a:rPr lang="en-US" sz="1600" dirty="0"/>
              <a:t>M </a:t>
            </a:r>
            <a:r>
              <a:rPr lang="en-US" sz="1600" dirty="0" err="1"/>
              <a:t>Kruspe</a:t>
            </a:r>
            <a:r>
              <a:rPr lang="en-US" sz="1600" dirty="0"/>
              <a:t>, “Bootstrapping a system for phoneme </a:t>
            </a:r>
            <a:r>
              <a:rPr lang="en-US" sz="1600" dirty="0" err="1"/>
              <a:t>recog-nition</a:t>
            </a:r>
            <a:r>
              <a:rPr lang="en-US" sz="1600" dirty="0"/>
              <a:t>  and  keyword  spotting  in  unaccompanied  singing,”   </a:t>
            </a:r>
            <a:r>
              <a:rPr lang="en-US" sz="1600" dirty="0" smtClean="0"/>
              <a:t>in ISMIR</a:t>
            </a:r>
            <a:r>
              <a:rPr lang="en-US" sz="1600" dirty="0"/>
              <a:t>, 2016, pp. 358–364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[2] </a:t>
            </a:r>
            <a:r>
              <a:rPr lang="en-US" sz="1600" dirty="0" err="1"/>
              <a:t>Georgi</a:t>
            </a:r>
            <a:r>
              <a:rPr lang="en-US" sz="1600" dirty="0"/>
              <a:t> </a:t>
            </a:r>
            <a:r>
              <a:rPr lang="en-US" sz="1600" dirty="0" err="1"/>
              <a:t>Bogomilov</a:t>
            </a:r>
            <a:r>
              <a:rPr lang="en-US" sz="1600" dirty="0"/>
              <a:t> </a:t>
            </a:r>
            <a:r>
              <a:rPr lang="en-US" sz="1600" dirty="0" err="1"/>
              <a:t>Dzhambazov</a:t>
            </a:r>
            <a:r>
              <a:rPr lang="en-US" sz="1600" dirty="0"/>
              <a:t> and Xavier Serra, “</a:t>
            </a:r>
            <a:r>
              <a:rPr lang="en-US" sz="1600" dirty="0" smtClean="0"/>
              <a:t>Modeling of </a:t>
            </a:r>
            <a:r>
              <a:rPr lang="en-US" sz="1600" dirty="0"/>
              <a:t>phoneme durations for alignment between polyphonic </a:t>
            </a:r>
            <a:r>
              <a:rPr lang="en-US" sz="1600" dirty="0" err="1"/>
              <a:t>audioand</a:t>
            </a:r>
            <a:r>
              <a:rPr lang="en-US" sz="1600" dirty="0"/>
              <a:t> lyrics,”  </a:t>
            </a:r>
            <a:r>
              <a:rPr lang="en-US" sz="1600" dirty="0" smtClean="0"/>
              <a:t>in 12th </a:t>
            </a:r>
            <a:r>
              <a:rPr lang="en-US" sz="1600" dirty="0"/>
              <a:t>Sound and Music Computing Conference,2015, pp. 281–286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456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580"/>
            <a:ext cx="8229600" cy="1143000"/>
          </a:xfrm>
        </p:spPr>
        <p:txBody>
          <a:bodyPr/>
          <a:lstStyle/>
          <a:p>
            <a:r>
              <a:rPr lang="en-US" dirty="0" smtClean="0"/>
              <a:t>Our strategy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507560" y="2221004"/>
            <a:ext cx="81792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Our </a:t>
            </a:r>
            <a:r>
              <a:rPr lang="en-US" sz="2400" dirty="0"/>
              <a:t>singing-adapted </a:t>
            </a:r>
            <a:r>
              <a:rPr lang="en-US" sz="2400" dirty="0" smtClean="0"/>
              <a:t>models: </a:t>
            </a:r>
            <a:r>
              <a:rPr lang="en-US" sz="2400" b="1" dirty="0" smtClean="0"/>
              <a:t>WER=30% in </a:t>
            </a:r>
            <a:r>
              <a:rPr lang="en-US" sz="2400" b="1" dirty="0"/>
              <a:t>a free-decoding </a:t>
            </a:r>
            <a:r>
              <a:rPr lang="en-US" sz="2400" dirty="0"/>
              <a:t>experiment on </a:t>
            </a:r>
            <a:r>
              <a:rPr lang="en-US" sz="2400" b="1" dirty="0"/>
              <a:t>solo-</a:t>
            </a:r>
            <a:r>
              <a:rPr lang="en-US" sz="2400" b="1" dirty="0" smtClean="0"/>
              <a:t>singing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But, </a:t>
            </a:r>
            <a:r>
              <a:rPr lang="en-US" sz="2400" dirty="0"/>
              <a:t>these models </a:t>
            </a:r>
            <a:r>
              <a:rPr lang="en-US" sz="2400" dirty="0" smtClean="0"/>
              <a:t>do not perform </a:t>
            </a:r>
            <a:r>
              <a:rPr lang="en-US" sz="2400" dirty="0"/>
              <a:t>well in the presence of </a:t>
            </a:r>
            <a:r>
              <a:rPr lang="en-US" sz="2400" b="1" dirty="0"/>
              <a:t>background </a:t>
            </a:r>
            <a:r>
              <a:rPr lang="en-US" sz="2400" b="1" dirty="0" smtClean="0"/>
              <a:t>music </a:t>
            </a:r>
            <a:r>
              <a:rPr lang="en-US" sz="2400" b="1" dirty="0" smtClean="0">
                <a:sym typeface="Wingdings"/>
              </a:rPr>
              <a:t> training and test data mismatch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b="1" dirty="0" smtClean="0">
                <a:sym typeface="Wingdings"/>
              </a:rPr>
              <a:t>(a) train with polyphonic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b="1" dirty="0" smtClean="0">
                <a:sym typeface="Wingdings"/>
              </a:rPr>
              <a:t>(b) make test data closer to solo-singing trained models</a:t>
            </a:r>
            <a:endParaRPr lang="en-US" sz="2400" b="1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856691" y="3897725"/>
            <a:ext cx="650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6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3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4446"/>
            <a:ext cx="8229600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554150"/>
              </p:ext>
            </p:extLst>
          </p:nvPr>
        </p:nvGraphicFramePr>
        <p:xfrm>
          <a:off x="232391" y="2902253"/>
          <a:ext cx="8468138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734"/>
                <a:gridCol w="1209734"/>
                <a:gridCol w="1291465"/>
                <a:gridCol w="1128003"/>
                <a:gridCol w="1209734"/>
                <a:gridCol w="1209734"/>
                <a:gridCol w="1209734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Sing-adapted ASR +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MIREX 2017 best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KKBOX Inc. (MIREX 2018 best)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source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30000" dirty="0" smtClean="0"/>
                        <a:t>[1]</a:t>
                      </a:r>
                      <a:r>
                        <a:rPr lang="en-US" dirty="0" smtClean="0"/>
                        <a:t>Harmonic/Percussive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30000" dirty="0" smtClean="0"/>
                        <a:t>[2]</a:t>
                      </a:r>
                      <a:r>
                        <a:rPr lang="en-US" dirty="0" smtClean="0"/>
                        <a:t>CNN-based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30000" dirty="0" smtClean="0"/>
                        <a:t>[3]</a:t>
                      </a:r>
                      <a:r>
                        <a:rPr lang="en-US" dirty="0" smtClean="0"/>
                        <a:t>U-Net based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Hansen’s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1.39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2.07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Mauch’s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6.34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4.13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2391" y="1504575"/>
            <a:ext cx="8080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Average absolute word boundary error (seconds)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33540"/>
            <a:ext cx="9162994" cy="864416"/>
            <a:chOff x="0" y="0"/>
            <a:chExt cx="9162994" cy="1131121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11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2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3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9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232391" y="1936843"/>
            <a:ext cx="8080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Polyphonic data</a:t>
            </a:r>
          </a:p>
          <a:p>
            <a:r>
              <a:rPr lang="en-US" dirty="0" smtClean="0"/>
              <a:t>Hansen’s: 9 English pop songs,</a:t>
            </a:r>
          </a:p>
          <a:p>
            <a:r>
              <a:rPr lang="en-US" dirty="0" err="1" smtClean="0"/>
              <a:t>Mauch’s</a:t>
            </a:r>
            <a:r>
              <a:rPr lang="en-US" dirty="0" smtClean="0"/>
              <a:t>: 20 English pop songs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" y="5029444"/>
            <a:ext cx="91381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/>
              <a:t>[1] Derry Fitzgerald,  “Harmonic/percussive separation using me-</a:t>
            </a:r>
            <a:r>
              <a:rPr lang="en-US" sz="1600" dirty="0" err="1"/>
              <a:t>dian</a:t>
            </a:r>
            <a:r>
              <a:rPr lang="en-US" sz="1600" dirty="0"/>
              <a:t> filtering,”  in3th International Conference on Digital Au-</a:t>
            </a:r>
            <a:r>
              <a:rPr lang="en-US" sz="1600" dirty="0" err="1"/>
              <a:t>dio</a:t>
            </a:r>
            <a:r>
              <a:rPr lang="en-US" sz="1600" dirty="0"/>
              <a:t> Effects (DAFX10), Graz, Austria. 2010, Dublin Institute </a:t>
            </a:r>
            <a:r>
              <a:rPr lang="en-US" sz="1600" dirty="0" err="1"/>
              <a:t>ofTechnology</a:t>
            </a:r>
            <a:endParaRPr lang="en-US" sz="1600" dirty="0"/>
          </a:p>
          <a:p>
            <a:pPr>
              <a:defRPr/>
            </a:pPr>
            <a:r>
              <a:rPr lang="en-US" sz="1600" dirty="0"/>
              <a:t>[2] </a:t>
            </a:r>
            <a:r>
              <a:rPr lang="en-US" sz="1600" dirty="0" err="1"/>
              <a:t>Pritish</a:t>
            </a:r>
            <a:r>
              <a:rPr lang="en-US" sz="1600" dirty="0"/>
              <a:t>  </a:t>
            </a:r>
            <a:r>
              <a:rPr lang="en-US" sz="1600" dirty="0" err="1"/>
              <a:t>Chandna</a:t>
            </a:r>
            <a:r>
              <a:rPr lang="en-US" sz="1600" dirty="0"/>
              <a:t>,   Marius  </a:t>
            </a:r>
            <a:r>
              <a:rPr lang="en-US" sz="1600" dirty="0" err="1"/>
              <a:t>Miron</a:t>
            </a:r>
            <a:r>
              <a:rPr lang="en-US" sz="1600" dirty="0"/>
              <a:t>,   </a:t>
            </a:r>
            <a:r>
              <a:rPr lang="en-US" sz="1600" dirty="0" err="1"/>
              <a:t>Jordi</a:t>
            </a:r>
            <a:r>
              <a:rPr lang="en-US" sz="1600" dirty="0"/>
              <a:t>  </a:t>
            </a:r>
            <a:r>
              <a:rPr lang="en-US" sz="1600" dirty="0" err="1"/>
              <a:t>Janer</a:t>
            </a:r>
            <a:r>
              <a:rPr lang="en-US" sz="1600" dirty="0"/>
              <a:t>,   and  </a:t>
            </a:r>
            <a:r>
              <a:rPr lang="en-US" sz="1600" dirty="0" err="1"/>
              <a:t>EmiliaG</a:t>
            </a:r>
            <a:r>
              <a:rPr lang="en-US" sz="1600" dirty="0"/>
              <a:t> ́</a:t>
            </a:r>
            <a:r>
              <a:rPr lang="en-US" sz="1600" dirty="0" err="1"/>
              <a:t>omez</a:t>
            </a:r>
            <a:r>
              <a:rPr lang="en-US" sz="1600" dirty="0"/>
              <a:t>,“</a:t>
            </a:r>
            <a:r>
              <a:rPr lang="en-US" sz="1600" dirty="0" err="1"/>
              <a:t>Monoaural</a:t>
            </a:r>
            <a:r>
              <a:rPr lang="en-US" sz="1600" dirty="0"/>
              <a:t>  audio  source  separation  using  </a:t>
            </a:r>
            <a:r>
              <a:rPr lang="en-US" sz="1600" dirty="0" err="1"/>
              <a:t>deepconvolutional</a:t>
            </a:r>
            <a:r>
              <a:rPr lang="en-US" sz="1600" dirty="0"/>
              <a:t> neural networks,”   </a:t>
            </a:r>
            <a:r>
              <a:rPr lang="en-US" sz="1600" dirty="0" err="1"/>
              <a:t>inInternational</a:t>
            </a:r>
            <a:r>
              <a:rPr lang="en-US" sz="1600" dirty="0"/>
              <a:t> </a:t>
            </a:r>
            <a:r>
              <a:rPr lang="en-US" sz="1600" dirty="0" err="1"/>
              <a:t>Conferenceon</a:t>
            </a:r>
            <a:r>
              <a:rPr lang="en-US" sz="1600" dirty="0"/>
              <a:t> Latent Variable Analysis and Signal Separation. Springer,2017, pp. 258–266</a:t>
            </a:r>
          </a:p>
          <a:p>
            <a:pPr>
              <a:defRPr/>
            </a:pPr>
            <a:r>
              <a:rPr lang="en-US" sz="1600" dirty="0"/>
              <a:t>[3] Andreas  </a:t>
            </a:r>
            <a:r>
              <a:rPr lang="en-US" sz="1600" dirty="0" err="1"/>
              <a:t>Jansson</a:t>
            </a:r>
            <a:r>
              <a:rPr lang="en-US" sz="1600" dirty="0"/>
              <a:t>,   Eric  J.  Humphrey,   Nicola  </a:t>
            </a:r>
            <a:r>
              <a:rPr lang="en-US" sz="1600" dirty="0" err="1"/>
              <a:t>Montecchio,Rachel</a:t>
            </a:r>
            <a:r>
              <a:rPr lang="en-US" sz="1600" dirty="0"/>
              <a:t>   M.   Bittner,   </a:t>
            </a:r>
            <a:r>
              <a:rPr lang="en-US" sz="1600" dirty="0" err="1"/>
              <a:t>Aparna</a:t>
            </a:r>
            <a:r>
              <a:rPr lang="en-US" sz="1600" dirty="0"/>
              <a:t>   Kumar,   and   Tillman   </a:t>
            </a:r>
            <a:r>
              <a:rPr lang="en-US" sz="1600" dirty="0" err="1"/>
              <a:t>Weyde</a:t>
            </a:r>
            <a:r>
              <a:rPr lang="en-US" sz="1600" dirty="0"/>
              <a:t>,“Singing voice separation with deep U-Net convolutional net-works,” </a:t>
            </a:r>
            <a:r>
              <a:rPr lang="en-US" sz="1600" dirty="0" smtClean="0"/>
              <a:t>in ISMIR</a:t>
            </a:r>
            <a:r>
              <a:rPr lang="en-US" sz="1600" dirty="0"/>
              <a:t>, </a:t>
            </a:r>
            <a:r>
              <a:rPr lang="en-US" sz="1600" dirty="0" smtClean="0"/>
              <a:t>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41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25" y="864417"/>
            <a:ext cx="8972908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Application: Lyrics-to-Polyphonic Audio Alignment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01846"/>
              </p:ext>
            </p:extLst>
          </p:nvPr>
        </p:nvGraphicFramePr>
        <p:xfrm>
          <a:off x="429383" y="2486151"/>
          <a:ext cx="828675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441"/>
                <a:gridCol w="1251910"/>
                <a:gridCol w="2209800"/>
                <a:gridCol w="1752600"/>
                <a:gridCol w="1651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Database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SingASR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SingASR</a:t>
                      </a:r>
                      <a:r>
                        <a:rPr lang="en-US" sz="2400" dirty="0" smtClean="0"/>
                        <a:t> + U-Net source </a:t>
                      </a:r>
                      <a:r>
                        <a:rPr lang="en-US" sz="2400" dirty="0" err="1" smtClean="0"/>
                        <a:t>sep</a:t>
                      </a:r>
                      <a:r>
                        <a:rPr lang="en-US" sz="2400" dirty="0" err="1" smtClean="0"/>
                        <a:t>.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MIREX2018 best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MIREX2017 best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Hansen’s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18.78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800000"/>
                          </a:solidFill>
                        </a:rPr>
                        <a:t>1.39</a:t>
                      </a:r>
                      <a:endParaRPr lang="en-US" sz="2400" dirty="0">
                        <a:solidFill>
                          <a:srgbClr val="8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2.07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7.34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Mauch’s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25.42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800000"/>
                          </a:solidFill>
                        </a:rPr>
                        <a:t>6.34</a:t>
                      </a:r>
                      <a:endParaRPr lang="en-US" sz="2400" dirty="0">
                        <a:solidFill>
                          <a:srgbClr val="8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4.13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9.03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29637" y="1928370"/>
            <a:ext cx="7766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209299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Mean average absolute boundary error (seconds)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860" y="5934670"/>
            <a:ext cx="9138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[1] </a:t>
            </a:r>
            <a:r>
              <a:rPr lang="en-US" dirty="0"/>
              <a:t>Andreas  </a:t>
            </a:r>
            <a:r>
              <a:rPr lang="en-US" dirty="0" err="1"/>
              <a:t>Jansson</a:t>
            </a:r>
            <a:r>
              <a:rPr lang="en-US" dirty="0"/>
              <a:t>,   Eric  J.  Humphrey,   Nicola  </a:t>
            </a:r>
            <a:r>
              <a:rPr lang="en-US" dirty="0" err="1"/>
              <a:t>Montecchio</a:t>
            </a:r>
            <a:r>
              <a:rPr lang="en-US" dirty="0" smtClean="0"/>
              <a:t>, Rachel   </a:t>
            </a:r>
            <a:r>
              <a:rPr lang="en-US" dirty="0"/>
              <a:t>M.   Bittner,   </a:t>
            </a:r>
            <a:r>
              <a:rPr lang="en-US" dirty="0" err="1"/>
              <a:t>Aparna</a:t>
            </a:r>
            <a:r>
              <a:rPr lang="en-US" dirty="0"/>
              <a:t>   Kumar,   and   Tillman   </a:t>
            </a:r>
            <a:r>
              <a:rPr lang="en-US" dirty="0" err="1"/>
              <a:t>Weyde</a:t>
            </a:r>
            <a:r>
              <a:rPr lang="en-US" dirty="0"/>
              <a:t>,“Singing voice separation with deep U-Net convolutional net-works,” </a:t>
            </a:r>
            <a:r>
              <a:rPr lang="en-US" dirty="0" smtClean="0"/>
              <a:t>in ISMIR</a:t>
            </a:r>
            <a:r>
              <a:rPr lang="en-U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84757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457200" y="51426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 Light"/>
              </a:rPr>
              <a:t>Contributions</a:t>
            </a:r>
            <a:endParaRPr lang="en-US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56692" y="3375728"/>
            <a:ext cx="8229600" cy="89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Calibri Light"/>
              </a:rPr>
              <a:t>Publications</a:t>
            </a:r>
            <a:endParaRPr lang="en-US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0636" y="4088845"/>
            <a:ext cx="8518096" cy="2800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Chitralekha </a:t>
            </a:r>
            <a:r>
              <a:rPr lang="en-US" sz="1600" dirty="0"/>
              <a:t>Gupta, </a:t>
            </a:r>
            <a:r>
              <a:rPr lang="en-US" sz="1600" dirty="0" err="1"/>
              <a:t>Rong</a:t>
            </a:r>
            <a:r>
              <a:rPr lang="en-US" sz="1600" dirty="0"/>
              <a:t> Tong, </a:t>
            </a:r>
            <a:r>
              <a:rPr lang="en-US" sz="1600" dirty="0" err="1"/>
              <a:t>Haizhou</a:t>
            </a:r>
            <a:r>
              <a:rPr lang="en-US" sz="1600" dirty="0"/>
              <a:t> Li, and Ye Wang, “Semi-supervised lyrics </a:t>
            </a:r>
            <a:r>
              <a:rPr lang="en-US" sz="1600" dirty="0" smtClean="0"/>
              <a:t>and solo</a:t>
            </a:r>
            <a:r>
              <a:rPr lang="en-US" sz="1600" dirty="0"/>
              <a:t>-singing alignment”, In Proceedings of International Society of Music </a:t>
            </a:r>
            <a:r>
              <a:rPr lang="en-US" sz="1600" dirty="0" smtClean="0"/>
              <a:t>Information Retrieval </a:t>
            </a:r>
            <a:r>
              <a:rPr lang="en-US" sz="1600" dirty="0"/>
              <a:t>(ISMIR), Paris, 2018</a:t>
            </a:r>
            <a:r>
              <a:rPr lang="en-US" sz="16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Chitralekha </a:t>
            </a:r>
            <a:r>
              <a:rPr lang="en-US" sz="1600" dirty="0"/>
              <a:t>Gupta, David </a:t>
            </a:r>
            <a:r>
              <a:rPr lang="en-US" sz="1600" dirty="0" err="1"/>
              <a:t>Grunberg</a:t>
            </a:r>
            <a:r>
              <a:rPr lang="en-US" sz="1600" dirty="0"/>
              <a:t>, </a:t>
            </a:r>
            <a:r>
              <a:rPr lang="en-US" sz="1600" dirty="0" err="1"/>
              <a:t>Preeti</a:t>
            </a:r>
            <a:r>
              <a:rPr lang="en-US" sz="1600" dirty="0"/>
              <a:t> </a:t>
            </a:r>
            <a:r>
              <a:rPr lang="en-US" sz="1600" dirty="0" err="1"/>
              <a:t>Rao</a:t>
            </a:r>
            <a:r>
              <a:rPr lang="en-US" sz="1600" dirty="0"/>
              <a:t>, and Ye Wang, “Towards </a:t>
            </a:r>
            <a:r>
              <a:rPr lang="en-US" sz="1600" dirty="0" smtClean="0"/>
              <a:t>Automatic Mispronunciation </a:t>
            </a:r>
            <a:r>
              <a:rPr lang="en-US" sz="1600" dirty="0"/>
              <a:t>Detection in Singing”, In Proceedings of International Society </a:t>
            </a:r>
            <a:r>
              <a:rPr lang="en-US" sz="1600" dirty="0" smtClean="0"/>
              <a:t>of Music </a:t>
            </a:r>
            <a:r>
              <a:rPr lang="en-US" sz="1600" dirty="0"/>
              <a:t>Information Retrieval (ISMIR), Suzhou, 2017</a:t>
            </a:r>
            <a:r>
              <a:rPr lang="en-US" sz="16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Chitralekha </a:t>
            </a:r>
            <a:r>
              <a:rPr lang="en-US" sz="1600" dirty="0"/>
              <a:t>Gupta, </a:t>
            </a:r>
            <a:r>
              <a:rPr lang="en-US" sz="1600" dirty="0" err="1"/>
              <a:t>Haizhou</a:t>
            </a:r>
            <a:r>
              <a:rPr lang="en-US" sz="1600" dirty="0"/>
              <a:t> Li, and Ye Wang, “Automatic Pronunciation </a:t>
            </a:r>
            <a:r>
              <a:rPr lang="en-US" sz="1600" dirty="0" smtClean="0"/>
              <a:t>Evaluation of </a:t>
            </a:r>
            <a:r>
              <a:rPr lang="en-US" sz="1600" dirty="0"/>
              <a:t>Singing”, In Proceedings of </a:t>
            </a:r>
            <a:r>
              <a:rPr lang="en-US" sz="1600" dirty="0" err="1"/>
              <a:t>Interspeech</a:t>
            </a:r>
            <a:r>
              <a:rPr lang="en-US" sz="1600" dirty="0"/>
              <a:t>, Hyderabad, 2018</a:t>
            </a:r>
            <a:r>
              <a:rPr lang="en-US" sz="16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Chitralekha </a:t>
            </a:r>
            <a:r>
              <a:rPr lang="en-US" sz="1600" dirty="0"/>
              <a:t>Gupta*, </a:t>
            </a:r>
            <a:r>
              <a:rPr lang="en-US" sz="1600" dirty="0" err="1"/>
              <a:t>Bidisha</a:t>
            </a:r>
            <a:r>
              <a:rPr lang="en-US" sz="1600" dirty="0"/>
              <a:t> Sharma*, </a:t>
            </a:r>
            <a:r>
              <a:rPr lang="en-US" sz="1600" dirty="0" err="1"/>
              <a:t>Haizhou</a:t>
            </a:r>
            <a:r>
              <a:rPr lang="en-US" sz="1600" dirty="0"/>
              <a:t> Li, and Ye Wang, “Automatic </a:t>
            </a:r>
            <a:r>
              <a:rPr lang="en-US" sz="1600" dirty="0" smtClean="0"/>
              <a:t>Lyrics-to-Audio </a:t>
            </a:r>
            <a:r>
              <a:rPr lang="en-US" sz="1600" dirty="0"/>
              <a:t>Alignment on Polyphonic Music Using Singing-Adapted Acoustic Models”</a:t>
            </a:r>
            <a:r>
              <a:rPr lang="en-US" sz="1600" dirty="0" smtClean="0"/>
              <a:t>, In Proceedings of ICASSP</a:t>
            </a:r>
            <a:r>
              <a:rPr lang="en-US" sz="1600" dirty="0"/>
              <a:t>, 2019. (*equal contributors)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692" y="1527964"/>
            <a:ext cx="8229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b="1" i="1" dirty="0">
                <a:solidFill>
                  <a:srgbClr val="800000"/>
                </a:solidFill>
              </a:rPr>
              <a:t>strategy for obtaining </a:t>
            </a:r>
            <a:r>
              <a:rPr lang="en-US" b="1" i="1" dirty="0" smtClean="0">
                <a:solidFill>
                  <a:srgbClr val="800000"/>
                </a:solidFill>
              </a:rPr>
              <a:t>large</a:t>
            </a:r>
            <a:r>
              <a:rPr lang="en-US" b="1" i="1" dirty="0">
                <a:solidFill>
                  <a:srgbClr val="800000"/>
                </a:solidFill>
              </a:rPr>
              <a:t>-scale singing-</a:t>
            </a:r>
            <a:r>
              <a:rPr lang="en-US" b="1" i="1" dirty="0" smtClean="0">
                <a:solidFill>
                  <a:srgbClr val="800000"/>
                </a:solidFill>
              </a:rPr>
              <a:t>lyrics annotated </a:t>
            </a:r>
            <a:r>
              <a:rPr lang="en-US" b="1" i="1" dirty="0">
                <a:solidFill>
                  <a:srgbClr val="800000"/>
                </a:solidFill>
              </a:rPr>
              <a:t>dataset </a:t>
            </a:r>
            <a:r>
              <a:rPr lang="en-US" dirty="0"/>
              <a:t>to train singing-adapted speech acoustic </a:t>
            </a:r>
            <a:r>
              <a:rPr lang="en-US" dirty="0" smtClean="0"/>
              <a:t>models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b="1" i="1" dirty="0" smtClean="0">
                <a:solidFill>
                  <a:srgbClr val="800000"/>
                </a:solidFill>
              </a:rPr>
              <a:t>strategy of duration</a:t>
            </a:r>
            <a:r>
              <a:rPr lang="en-US" b="1" i="1" dirty="0">
                <a:solidFill>
                  <a:srgbClr val="800000"/>
                </a:solidFill>
              </a:rPr>
              <a:t>-based lexicon modification </a:t>
            </a:r>
            <a:r>
              <a:rPr lang="en-US" dirty="0"/>
              <a:t>to improve </a:t>
            </a:r>
            <a:r>
              <a:rPr lang="en-US" dirty="0" smtClean="0"/>
              <a:t>the performance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the singing-adapted speech acoustic </a:t>
            </a:r>
            <a:r>
              <a:rPr lang="en-US" dirty="0" smtClean="0"/>
              <a:t>models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incorporating these modified acoustic models results in</a:t>
            </a:r>
            <a:r>
              <a:rPr lang="en-US" i="1" dirty="0"/>
              <a:t> </a:t>
            </a:r>
            <a:r>
              <a:rPr lang="en-US" b="1" i="1" dirty="0">
                <a:solidFill>
                  <a:srgbClr val="800000"/>
                </a:solidFill>
              </a:rPr>
              <a:t>better </a:t>
            </a:r>
            <a:r>
              <a:rPr lang="en-US" b="1" i="1" dirty="0" smtClean="0">
                <a:solidFill>
                  <a:srgbClr val="800000"/>
                </a:solidFill>
              </a:rPr>
              <a:t>word boundary </a:t>
            </a:r>
            <a:r>
              <a:rPr lang="en-US" b="1" i="1" dirty="0">
                <a:solidFill>
                  <a:srgbClr val="800000"/>
                </a:solidFill>
              </a:rPr>
              <a:t>alignment, recognition, and pronunciation assessment</a:t>
            </a:r>
            <a:r>
              <a:rPr lang="en-US" i="1" dirty="0"/>
              <a:t> </a:t>
            </a:r>
            <a:r>
              <a:rPr lang="en-US" dirty="0"/>
              <a:t>in singing </a:t>
            </a:r>
            <a:r>
              <a:rPr lang="en-US" dirty="0" smtClean="0"/>
              <a:t>voice</a:t>
            </a:r>
          </a:p>
        </p:txBody>
      </p:sp>
    </p:spTree>
    <p:extLst>
      <p:ext uri="{BB962C8B-B14F-4D97-AF65-F5344CB8AC3E}">
        <p14:creationId xmlns:p14="http://schemas.microsoft.com/office/powerpoint/2010/main" val="149253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686"/>
            <a:ext cx="7886700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 smtClean="0"/>
              <a:t>Designed </a:t>
            </a:r>
            <a:r>
              <a:rPr lang="en-US" sz="2400" dirty="0" smtClean="0"/>
              <a:t>and </a:t>
            </a:r>
            <a:r>
              <a:rPr lang="en-US" sz="2400" dirty="0" smtClean="0"/>
              <a:t>investigated </a:t>
            </a:r>
            <a:r>
              <a:rPr lang="en-US" sz="2400" dirty="0" smtClean="0"/>
              <a:t>objective techniques to </a:t>
            </a:r>
            <a:r>
              <a:rPr lang="en-US" sz="2400" dirty="0"/>
              <a:t>model singing </a:t>
            </a:r>
            <a:r>
              <a:rPr lang="en-US" sz="2400" dirty="0" smtClean="0"/>
              <a:t>voice, and characterize </a:t>
            </a:r>
            <a:r>
              <a:rPr lang="en-US" sz="2400" dirty="0"/>
              <a:t>and </a:t>
            </a:r>
            <a:r>
              <a:rPr lang="en-US" sz="2400" dirty="0" smtClean="0"/>
              <a:t>assess singing </a:t>
            </a:r>
            <a:r>
              <a:rPr lang="en-US" sz="2400" dirty="0" smtClean="0"/>
              <a:t>quality</a:t>
            </a:r>
            <a:endParaRPr lang="en-US" sz="2400" dirty="0"/>
          </a:p>
        </p:txBody>
      </p:sp>
      <p:graphicFrame>
        <p:nvGraphicFramePr>
          <p:cNvPr id="11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757986"/>
              </p:ext>
            </p:extLst>
          </p:nvPr>
        </p:nvGraphicFramePr>
        <p:xfrm>
          <a:off x="497261" y="2628411"/>
          <a:ext cx="8120661" cy="21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7" y="2750352"/>
            <a:ext cx="1409040" cy="1778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303" y="2628412"/>
            <a:ext cx="2128853" cy="1532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322" y="5013464"/>
            <a:ext cx="316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Reference-dependent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Reference-independent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27378" y="4905742"/>
            <a:ext cx="4926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Phonetic modeling of singing voice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1: Pronunciation Evaluation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2: Lyrics-to-audio alignment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386792" y="4905742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3501" y="5518358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68556" y="4804636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76488" y="5399704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75642" y="6004612"/>
            <a:ext cx="5505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Wingdings"/>
                <a:ea typeface="Wingdings"/>
                <a:cs typeface="Wingdings"/>
              </a:rPr>
              <a:t>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68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64417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Open problems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628649" y="2007675"/>
            <a:ext cx="7766259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adaptation of singing</a:t>
            </a:r>
            <a:r>
              <a:rPr lang="en-US" sz="2800" dirty="0" smtClean="0"/>
              <a:t>-acoustic models </a:t>
            </a:r>
            <a:r>
              <a:rPr lang="en-US" sz="2800" dirty="0"/>
              <a:t>for </a:t>
            </a:r>
            <a:r>
              <a:rPr lang="en-US" sz="2800" dirty="0" smtClean="0"/>
              <a:t>language learning </a:t>
            </a:r>
            <a:r>
              <a:rPr lang="en-US" sz="2800" dirty="0"/>
              <a:t>and speech therapy application needs to be further </a:t>
            </a:r>
            <a:r>
              <a:rPr lang="en-US" sz="2800" dirty="0" smtClean="0"/>
              <a:t>explored</a:t>
            </a:r>
          </a:p>
          <a:p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</a:t>
            </a:r>
            <a:r>
              <a:rPr lang="en-US" sz="2800" dirty="0" smtClean="0"/>
              <a:t>eneralizability </a:t>
            </a:r>
            <a:r>
              <a:rPr lang="en-US" sz="2800" dirty="0"/>
              <a:t>of </a:t>
            </a:r>
            <a:r>
              <a:rPr lang="en-US" sz="2800" dirty="0" smtClean="0"/>
              <a:t>our singing </a:t>
            </a:r>
            <a:r>
              <a:rPr lang="en-US" sz="2800" dirty="0"/>
              <a:t>quality evaluation measures to other music genres and styles needs to be </a:t>
            </a:r>
            <a:r>
              <a:rPr lang="en-US" sz="2800" dirty="0" smtClean="0"/>
              <a:t>investigated in </a:t>
            </a:r>
            <a:r>
              <a:rPr lang="en-US" sz="2800" dirty="0"/>
              <a:t>the </a:t>
            </a:r>
            <a:r>
              <a:rPr lang="en-US" sz="2800" dirty="0" smtClean="0"/>
              <a:t>future</a:t>
            </a:r>
            <a:endParaRPr lang="en-US" sz="2800" dirty="0"/>
          </a:p>
          <a:p>
            <a:endParaRPr lang="en-US" sz="28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 defTabSz="6209299"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Improvement of performance all methods in polyphonic audio</a:t>
            </a:r>
          </a:p>
          <a:p>
            <a:pPr marL="1371600" lvl="2" indent="-457200" defTabSz="6209299">
              <a:buFont typeface="Arial"/>
              <a:buChar char="•"/>
            </a:pPr>
            <a:endParaRPr lang="en-US" sz="2800" dirty="0" smtClean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366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10529"/>
            <a:ext cx="7886700" cy="19344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THANK YOU! </a:t>
            </a:r>
            <a:r>
              <a:rPr lang="en-US" sz="3600" dirty="0" smtClean="0">
                <a:sym typeface="Wingdings"/>
              </a:rPr>
              <a:t></a:t>
            </a:r>
          </a:p>
          <a:p>
            <a:pPr marL="0" indent="0" algn="ctr">
              <a:buNone/>
            </a:pPr>
            <a:endParaRPr lang="en-US" sz="3600" dirty="0">
              <a:sym typeface="Wingdings"/>
            </a:endParaRPr>
          </a:p>
          <a:p>
            <a:pPr marL="0" indent="0" algn="ctr">
              <a:buNone/>
            </a:pPr>
            <a:r>
              <a:rPr lang="en-US" sz="3600" dirty="0" smtClean="0">
                <a:sym typeface="Wingdings"/>
              </a:rPr>
              <a:t>QUESTIONS?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pPr defTabSz="914400"/>
                <a:r>
                  <a:rPr sz="2400" dirty="0">
                    <a:latin typeface="Calibri"/>
                  </a:rPr>
                  <a:t>Sound &amp; Music Computing Lab</a:t>
                </a: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6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lang="en-US" sz="1200" dirty="0" smtClean="0">
                  <a:latin typeface="Calibri"/>
                </a:rPr>
                <a:t>http</a:t>
              </a:r>
              <a:r>
                <a:rPr lang="en-US" sz="1200" dirty="0">
                  <a:latin typeface="Calibri"/>
                </a:rPr>
                <a:t>://</a:t>
              </a:r>
              <a:r>
                <a:rPr lang="en-US" sz="1200" dirty="0" err="1">
                  <a:latin typeface="Calibri"/>
                </a:rPr>
                <a:t>www.smcnus.org</a:t>
              </a:r>
              <a:r>
                <a:rPr lang="en-US" sz="1200" dirty="0">
                  <a:latin typeface="Calibri"/>
                </a:rPr>
                <a:t>/</a:t>
              </a:r>
              <a:endParaRPr sz="1200" dirty="0">
                <a:latin typeface="Calibri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082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45099"/>
            <a:ext cx="9162994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Choosing more reliable or </a:t>
            </a:r>
            <a:r>
              <a:rPr lang="en-US" sz="3600" i="1" dirty="0" smtClean="0"/>
              <a:t>anchor </a:t>
            </a:r>
            <a:r>
              <a:rPr lang="en-US" sz="3600" dirty="0" smtClean="0"/>
              <a:t>segments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0" y="1541124"/>
            <a:ext cx="8978627" cy="534410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1"/>
            <a:ext cx="9162994" cy="864416"/>
            <a:chOff x="0" y="0"/>
            <a:chExt cx="9162994" cy="1131121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9162994" cy="1131121"/>
              <a:chOff x="0" y="0"/>
              <a:chExt cx="9162994" cy="1131121"/>
            </a:xfrm>
          </p:grpSpPr>
          <p:sp>
            <p:nvSpPr>
              <p:cNvPr id="9" name="Shape 131"/>
              <p:cNvSpPr/>
              <p:nvPr/>
            </p:nvSpPr>
            <p:spPr>
              <a:xfrm>
                <a:off x="0" y="238151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sp>
            <p:nvSpPr>
              <p:cNvPr id="10" name="Shape 133"/>
              <p:cNvSpPr/>
              <p:nvPr/>
            </p:nvSpPr>
            <p:spPr>
              <a:xfrm>
                <a:off x="165225" y="335527"/>
                <a:ext cx="3904916" cy="4414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/>
                  <a:t>Sound &amp; Music Computing Lab</a:t>
                </a:r>
              </a:p>
            </p:txBody>
          </p:sp>
          <p:sp>
            <p:nvSpPr>
              <p:cNvPr id="11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687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sp>
          <p:nvSpPr>
            <p:cNvPr id="7" name="Shape 146"/>
            <p:cNvSpPr/>
            <p:nvPr/>
          </p:nvSpPr>
          <p:spPr>
            <a:xfrm>
              <a:off x="1301433" y="681496"/>
              <a:ext cx="1632499" cy="256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/>
                <a:t>www.smcnus.org</a:t>
              </a:r>
              <a:r>
                <a:rPr lang="en-US" sz="1200" dirty="0"/>
                <a:t>/</a:t>
              </a:r>
              <a:endParaRPr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67" y="2551093"/>
            <a:ext cx="9144000" cy="143139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969212" y="2328633"/>
            <a:ext cx="3827857" cy="4556592"/>
            <a:chOff x="2969212" y="2328633"/>
            <a:chExt cx="3827857" cy="455659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969212" y="2328633"/>
              <a:ext cx="0" cy="4556592"/>
            </a:xfrm>
            <a:prstGeom prst="line">
              <a:avLst/>
            </a:prstGeom>
            <a:ln w="3810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969212" y="4357366"/>
              <a:ext cx="1100929" cy="0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070141" y="4066854"/>
              <a:ext cx="27269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anchor</a:t>
              </a:r>
              <a:r>
                <a:rPr lang="en-US" sz="2800" b="1" i="1" dirty="0" smtClean="0">
                  <a:solidFill>
                    <a:srgbClr val="FF0000"/>
                  </a:solidFill>
                </a:rPr>
                <a:t> </a:t>
              </a:r>
              <a:r>
                <a:rPr lang="en-US" sz="2800" b="1" dirty="0" smtClean="0">
                  <a:solidFill>
                    <a:srgbClr val="FF0000"/>
                  </a:solidFill>
                </a:rPr>
                <a:t>segments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898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1442"/>
            <a:ext cx="8042276" cy="13369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DNN-HMM Hybrid architecture in ASR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7513" b="12250"/>
          <a:stretch/>
        </p:blipFill>
        <p:spPr>
          <a:xfrm>
            <a:off x="328810" y="1578662"/>
            <a:ext cx="5688079" cy="47076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33" y="6286264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 smtClean="0"/>
              <a:t>[1] </a:t>
            </a:r>
            <a:r>
              <a:rPr lang="en-US" sz="1600" dirty="0" smtClean="0"/>
              <a:t>Yu</a:t>
            </a:r>
            <a:r>
              <a:rPr lang="en-US" sz="1600" dirty="0"/>
              <a:t>, Dong, and Li Deng. Automatic speech recognition: A deep learning approach. Springer, </a:t>
            </a:r>
            <a:r>
              <a:rPr lang="en-US" sz="1600" dirty="0" smtClean="0"/>
              <a:t>2015.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386030" y="1924285"/>
            <a:ext cx="4363474" cy="2756156"/>
            <a:chOff x="4386030" y="1924285"/>
            <a:chExt cx="4363474" cy="2756156"/>
          </a:xfrm>
        </p:grpSpPr>
        <p:grpSp>
          <p:nvGrpSpPr>
            <p:cNvPr id="11" name="Group 10"/>
            <p:cNvGrpSpPr/>
            <p:nvPr/>
          </p:nvGrpSpPr>
          <p:grpSpPr>
            <a:xfrm>
              <a:off x="5580694" y="1924285"/>
              <a:ext cx="3168810" cy="923330"/>
              <a:chOff x="5580694" y="1924285"/>
              <a:chExt cx="3168810" cy="92333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>
                <a:off x="5580694" y="2360294"/>
                <a:ext cx="923702" cy="0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6568543" y="1924285"/>
                <a:ext cx="21809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Captures variable length property of speech</a:t>
                </a:r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386030" y="3757111"/>
              <a:ext cx="4363474" cy="923330"/>
              <a:chOff x="4386030" y="3757111"/>
              <a:chExt cx="4363474" cy="9233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4386030" y="4218776"/>
                <a:ext cx="2118366" cy="0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6568543" y="3757111"/>
                <a:ext cx="21809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Discriminative/Classification ability 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495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3091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53663"/>
            <a:ext cx="9162994" cy="858626"/>
            <a:chOff x="0" y="0"/>
            <a:chExt cx="9162994" cy="1123545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23545"/>
              <a:chOff x="0" y="0"/>
              <a:chExt cx="9162994" cy="1123545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167930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sp>
        <p:nvSpPr>
          <p:cNvPr id="25" name="Shape 146"/>
          <p:cNvSpPr/>
          <p:nvPr/>
        </p:nvSpPr>
        <p:spPr>
          <a:xfrm>
            <a:off x="110190" y="246040"/>
            <a:ext cx="2625720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914400"/>
            <a:r>
              <a:rPr sz="1600" dirty="0">
                <a:latin typeface="Calibri"/>
              </a:rPr>
              <a:t>Sound &amp; Music Computing Lab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9910" y="1956091"/>
            <a:ext cx="823689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Prosodic attributes represent the way the musical notes of a song are </a:t>
            </a:r>
            <a:r>
              <a:rPr lang="en-US" sz="2000" dirty="0" smtClean="0"/>
              <a:t>sung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Pitch</a:t>
            </a:r>
            <a:r>
              <a:rPr lang="en-US" sz="2000" dirty="0"/>
              <a:t>, Rhythm, Vibrato, Timbre, Pitch Dynamic </a:t>
            </a:r>
            <a:r>
              <a:rPr lang="en-US" sz="2000" dirty="0" smtClean="0"/>
              <a:t>Range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Literature suggests that pitch and rhythm are the most important attributes in evaluating a singing performance</a:t>
            </a:r>
            <a:r>
              <a:rPr lang="en-US" sz="2000" baseline="30000" dirty="0" smtClean="0"/>
              <a:t>[1]</a:t>
            </a:r>
            <a:endParaRPr lang="en-US" sz="2000" baseline="30000" dirty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Computer-assisted singing evaluation in singing </a:t>
            </a:r>
            <a:r>
              <a:rPr lang="en-US" sz="2000" dirty="0"/>
              <a:t>pedagogy, singing contests, and karaoke systems, in turn making singing training more accessible to the </a:t>
            </a:r>
            <a:r>
              <a:rPr lang="en-US" sz="2000" dirty="0" smtClean="0"/>
              <a:t>public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142" y="757089"/>
            <a:ext cx="2075858" cy="1161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57090"/>
            <a:ext cx="1002540" cy="12653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5934670"/>
            <a:ext cx="9138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[1] C</a:t>
            </a:r>
            <a:r>
              <a:rPr lang="en-US" dirty="0"/>
              <a:t>. </a:t>
            </a:r>
            <a:r>
              <a:rPr lang="en-US" dirty="0" err="1"/>
              <a:t>Chuan</a:t>
            </a:r>
            <a:r>
              <a:rPr lang="en-US" dirty="0"/>
              <a:t>, L. Ming, L. </a:t>
            </a:r>
            <a:r>
              <a:rPr lang="en-US" dirty="0" err="1"/>
              <a:t>Jian</a:t>
            </a:r>
            <a:r>
              <a:rPr lang="en-US" dirty="0"/>
              <a:t>, and Y. </a:t>
            </a:r>
            <a:r>
              <a:rPr lang="en-US" dirty="0" err="1"/>
              <a:t>Yonghong</a:t>
            </a:r>
            <a:r>
              <a:rPr lang="en-US" dirty="0"/>
              <a:t>: A study on </a:t>
            </a:r>
            <a:r>
              <a:rPr lang="en-US" dirty="0" smtClean="0"/>
              <a:t>singing performance </a:t>
            </a:r>
            <a:r>
              <a:rPr lang="en-US" dirty="0"/>
              <a:t>evaluation criteria for untrained singers, 9th </a:t>
            </a:r>
            <a:r>
              <a:rPr lang="en-US" dirty="0" smtClean="0"/>
              <a:t>International Conference </a:t>
            </a:r>
            <a:r>
              <a:rPr lang="en-US" dirty="0"/>
              <a:t>on Signal Processing, ICSP 2008, pp. 1475–1478, Beijing</a:t>
            </a:r>
            <a:r>
              <a:rPr lang="en-US" dirty="0" smtClean="0"/>
              <a:t>, </a:t>
            </a:r>
            <a:r>
              <a:rPr lang="is-IS" dirty="0" smtClean="0"/>
              <a:t>China</a:t>
            </a:r>
            <a:r>
              <a:rPr lang="is-IS" dirty="0"/>
              <a:t>, 2008.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5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8686"/>
            <a:ext cx="7886700" cy="1325563"/>
          </a:xfrm>
        </p:spPr>
        <p:txBody>
          <a:bodyPr/>
          <a:lstStyle/>
          <a:p>
            <a:r>
              <a:rPr lang="en-US" dirty="0" smtClean="0"/>
              <a:t>Thesis overview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19599"/>
            <a:ext cx="9162993" cy="649252"/>
            <a:chOff x="0" y="-19599"/>
            <a:chExt cx="9162993" cy="649252"/>
          </a:xfrm>
        </p:grpSpPr>
        <p:sp>
          <p:nvSpPr>
            <p:cNvPr id="5" name="Shape 144"/>
            <p:cNvSpPr/>
            <p:nvPr/>
          </p:nvSpPr>
          <p:spPr>
            <a:xfrm>
              <a:off x="0" y="102632"/>
              <a:ext cx="9153498" cy="527021"/>
            </a:xfrm>
            <a:prstGeom prst="rect">
              <a:avLst/>
            </a:prstGeom>
            <a:solidFill>
              <a:srgbClr val="F17D07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Shape 146"/>
            <p:cNvSpPr/>
            <p:nvPr/>
          </p:nvSpPr>
          <p:spPr>
            <a:xfrm>
              <a:off x="110190" y="195904"/>
              <a:ext cx="2625720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defTabSz="914400"/>
              <a:r>
                <a:rPr sz="1600" dirty="0">
                  <a:latin typeface="Calibri"/>
                </a:rPr>
                <a:t>Sound &amp; Music Computing Lab</a:t>
              </a:r>
            </a:p>
          </p:txBody>
        </p:sp>
        <p:sp>
          <p:nvSpPr>
            <p:cNvPr id="7" name="Shape 148"/>
            <p:cNvSpPr/>
            <p:nvPr/>
          </p:nvSpPr>
          <p:spPr>
            <a:xfrm>
              <a:off x="0" y="-19599"/>
              <a:ext cx="9162993" cy="122231"/>
            </a:xfrm>
            <a:prstGeom prst="rect">
              <a:avLst/>
            </a:prstGeom>
            <a:solidFill>
              <a:srgbClr val="003D7C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914400">
                <a:defRPr sz="2400">
                  <a:solidFill>
                    <a:srgbClr val="FFFFFF"/>
                  </a:solidFill>
                </a:defRPr>
              </a:pPr>
              <a:endParaRPr sz="1687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" name="pasted-imag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0654" y="108984"/>
              <a:ext cx="1032441" cy="5122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 smtClean="0"/>
              <a:t>GOAL</a:t>
            </a:r>
            <a:r>
              <a:rPr lang="en-US" sz="2400" dirty="0" smtClean="0"/>
              <a:t>: Design and investigate objective techniques to </a:t>
            </a:r>
            <a:r>
              <a:rPr lang="en-US" sz="2400" dirty="0"/>
              <a:t>model singing </a:t>
            </a:r>
            <a:r>
              <a:rPr lang="en-US" sz="2400" dirty="0" smtClean="0"/>
              <a:t>voice, and characterize </a:t>
            </a:r>
            <a:r>
              <a:rPr lang="en-US" sz="2400" dirty="0"/>
              <a:t>and </a:t>
            </a:r>
            <a:r>
              <a:rPr lang="en-US" sz="2400" dirty="0" smtClean="0"/>
              <a:t>assess singing </a:t>
            </a:r>
            <a:r>
              <a:rPr lang="en-US" sz="2400" dirty="0" smtClean="0"/>
              <a:t>quality</a:t>
            </a:r>
            <a:endParaRPr lang="en-US" sz="2400" dirty="0"/>
          </a:p>
        </p:txBody>
      </p:sp>
      <p:graphicFrame>
        <p:nvGraphicFramePr>
          <p:cNvPr id="11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374981"/>
              </p:ext>
            </p:extLst>
          </p:nvPr>
        </p:nvGraphicFramePr>
        <p:xfrm>
          <a:off x="497261" y="2628411"/>
          <a:ext cx="8120661" cy="2106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7" y="2750352"/>
            <a:ext cx="1409040" cy="1778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303" y="2628412"/>
            <a:ext cx="2128853" cy="1532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322" y="5013464"/>
            <a:ext cx="3164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Reference-dependent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Reference-independent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227378" y="4905742"/>
            <a:ext cx="4926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dirty="0" smtClean="0"/>
              <a:t>Phonetic modeling of singing voice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1: Pronunciation Evaluation</a:t>
            </a:r>
          </a:p>
          <a:p>
            <a:pPr marL="400050" indent="-400050">
              <a:buAutoNum type="alphaUcPeriod"/>
            </a:pPr>
            <a:endParaRPr lang="en-US" sz="2000" dirty="0" smtClean="0"/>
          </a:p>
          <a:p>
            <a:pPr marL="400050" indent="-400050">
              <a:buAutoNum type="alphaUcPeriod"/>
            </a:pPr>
            <a:r>
              <a:rPr lang="en-US" sz="2000" dirty="0" smtClean="0"/>
              <a:t>Application 2: Lyrics-to-audio alignment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28650" y="4955878"/>
            <a:ext cx="3297965" cy="508798"/>
          </a:xfrm>
          <a:prstGeom prst="rect">
            <a:avLst/>
          </a:prstGeom>
          <a:noFill/>
          <a:ln w="76200" cmpd="sng">
            <a:solidFill>
              <a:srgbClr val="8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3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75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(A) Reference-dependent evaluation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53663"/>
            <a:ext cx="9162994" cy="858626"/>
            <a:chOff x="0" y="0"/>
            <a:chExt cx="9162994" cy="1123545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9162994" cy="1123545"/>
              <a:chOff x="0" y="0"/>
              <a:chExt cx="9162994" cy="1123545"/>
            </a:xfrm>
          </p:grpSpPr>
          <p:sp>
            <p:nvSpPr>
              <p:cNvPr id="8" name="Shape 131"/>
              <p:cNvSpPr/>
              <p:nvPr/>
            </p:nvSpPr>
            <p:spPr>
              <a:xfrm>
                <a:off x="0" y="167930"/>
                <a:ext cx="9162994" cy="892970"/>
              </a:xfrm>
              <a:prstGeom prst="rect">
                <a:avLst/>
              </a:prstGeom>
              <a:solidFill>
                <a:srgbClr val="F17D0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0" name="Shape 135"/>
              <p:cNvSpPr/>
              <p:nvPr/>
            </p:nvSpPr>
            <p:spPr>
              <a:xfrm>
                <a:off x="0" y="0"/>
                <a:ext cx="9162993" cy="253461"/>
              </a:xfrm>
              <a:prstGeom prst="rect">
                <a:avLst/>
              </a:prstGeom>
              <a:solidFill>
                <a:srgbClr val="003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914400">
                  <a:defRPr sz="2400">
                    <a:solidFill>
                      <a:srgbClr val="FFFFFF"/>
                    </a:solidFill>
                  </a:defRPr>
                </a:pPr>
                <a:endParaRPr sz="1687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10" b="24984"/>
              <a:stretch/>
            </p:blipFill>
            <p:spPr>
              <a:xfrm>
                <a:off x="6495982" y="73188"/>
                <a:ext cx="1327218" cy="1050357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164" y="335527"/>
              <a:ext cx="1407969" cy="69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" y="2501490"/>
            <a:ext cx="3638646" cy="1285475"/>
          </a:xfrm>
          <a:prstGeom prst="rect">
            <a:avLst/>
          </a:prstGeom>
        </p:spPr>
      </p:pic>
      <p:pic>
        <p:nvPicPr>
          <p:cNvPr id="15" name="Picture 14" descr="72a7495aafede1482579ea5c7c4b3463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2" y="4285926"/>
            <a:ext cx="2655574" cy="1458366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5400000">
            <a:off x="1551067" y="3524580"/>
            <a:ext cx="1077316" cy="445378"/>
          </a:xfrm>
          <a:prstGeom prst="leftRightArrow">
            <a:avLst>
              <a:gd name="adj1" fmla="val 50000"/>
              <a:gd name="adj2" fmla="val 88740"/>
            </a:avLst>
          </a:prstGeom>
          <a:gradFill flip="none" rotWithShape="1"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  <a:lin ang="5400000" scaled="0"/>
            <a:tileRect/>
          </a:gradFill>
          <a:ln w="3175" cmpd="sng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4439" y="2193167"/>
            <a:ext cx="2977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Musical notes of the song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63123" y="5748975"/>
            <a:ext cx="1555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Test singer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10161" y="3502027"/>
            <a:ext cx="167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Singing Quality Score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3443331" y="3568337"/>
            <a:ext cx="550120" cy="479703"/>
          </a:xfrm>
          <a:prstGeom prst="rightArrow">
            <a:avLst>
              <a:gd name="adj1" fmla="val 50000"/>
              <a:gd name="adj2" fmla="val 7352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733" y="1429018"/>
            <a:ext cx="86809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Current 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singing evaluation research and apps </a:t>
            </a:r>
            <a:r>
              <a:rPr lang="en-US" sz="2400" baseline="30000" dirty="0" smtClean="0">
                <a:solidFill>
                  <a:prstClr val="black"/>
                </a:solidFill>
                <a:latin typeface="Calibri"/>
              </a:rPr>
              <a:t>[1,2]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compare test singer with musical notes</a:t>
            </a:r>
          </a:p>
        </p:txBody>
      </p:sp>
      <p:sp>
        <p:nvSpPr>
          <p:cNvPr id="25" name="Shape 146"/>
          <p:cNvSpPr/>
          <p:nvPr/>
        </p:nvSpPr>
        <p:spPr>
          <a:xfrm>
            <a:off x="110190" y="246040"/>
            <a:ext cx="2625720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914400"/>
            <a:r>
              <a:rPr sz="1600" dirty="0">
                <a:latin typeface="Calibri"/>
              </a:rPr>
              <a:t>Sound &amp; Music Computing Lab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4087" y="3947768"/>
            <a:ext cx="36575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Drawbacks</a:t>
            </a:r>
            <a:endParaRPr lang="en-US" b="1" dirty="0" smtClean="0"/>
          </a:p>
          <a:p>
            <a:r>
              <a:rPr lang="en-US" dirty="0" smtClean="0"/>
              <a:t>Musical notes as reference are unable to represent </a:t>
            </a:r>
            <a:r>
              <a:rPr lang="en-US" dirty="0"/>
              <a:t>human </a:t>
            </a:r>
            <a:r>
              <a:rPr lang="en-US" dirty="0" smtClean="0"/>
              <a:t>voice</a:t>
            </a:r>
          </a:p>
          <a:p>
            <a:r>
              <a:rPr lang="en-US" dirty="0" smtClean="0"/>
              <a:t>- pitch </a:t>
            </a:r>
            <a:r>
              <a:rPr lang="en-US" dirty="0"/>
              <a:t>transitions, modulations, and voice </a:t>
            </a:r>
            <a:r>
              <a:rPr lang="en-US" dirty="0" smtClean="0"/>
              <a:t>timbre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-5867" y="602916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[1] W</a:t>
            </a:r>
            <a:r>
              <a:rPr lang="en-US" sz="1600" dirty="0"/>
              <a:t>. H. Tsai, and H. C. Lee</a:t>
            </a:r>
            <a:r>
              <a:rPr lang="en-US" sz="1600" dirty="0" smtClean="0"/>
              <a:t>, “</a:t>
            </a:r>
            <a:r>
              <a:rPr lang="en-US" sz="1600" dirty="0"/>
              <a:t>Automatic evaluation of karaoke singing </a:t>
            </a:r>
            <a:r>
              <a:rPr lang="en-US" sz="1600" dirty="0" smtClean="0"/>
              <a:t>based on </a:t>
            </a:r>
            <a:r>
              <a:rPr lang="en-US" sz="1600" dirty="0"/>
              <a:t>pitch, volume, and rhythm features,” IEEE Trans. on Audio, Speech</a:t>
            </a:r>
            <a:r>
              <a:rPr lang="en-US" sz="1600" dirty="0" smtClean="0"/>
              <a:t>, and </a:t>
            </a:r>
            <a:r>
              <a:rPr lang="en-US" sz="1600" dirty="0"/>
              <a:t>Language Processing, vol. 20(4), pp. 1233-1243, 2012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[2] </a:t>
            </a:r>
            <a:r>
              <a:rPr lang="en-US" sz="1600" dirty="0" err="1" smtClean="0"/>
              <a:t>Smule</a:t>
            </a:r>
            <a:r>
              <a:rPr lang="en-US" sz="1600" dirty="0" smtClean="0"/>
              <a:t> Sing!, </a:t>
            </a:r>
            <a:r>
              <a:rPr lang="en-US" sz="1600" dirty="0" err="1" smtClean="0"/>
              <a:t>Starmaker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789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2" grpId="0"/>
      <p:bldP spid="23" grpId="0" animBg="1"/>
      <p:bldP spid="3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24924</TotalTime>
  <Words>6449</Words>
  <Application>Microsoft Macintosh PowerPoint</Application>
  <PresentationFormat>On-screen Show (4:3)</PresentationFormat>
  <Paragraphs>832</Paragraphs>
  <Slides>69</Slides>
  <Notes>23</Notes>
  <HiddenSlides>7</HiddenSlides>
  <MMClips>13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Office Theme</vt:lpstr>
      <vt:lpstr>1_Office Theme</vt:lpstr>
      <vt:lpstr>Comprehensive Evaluation of Singing Quality</vt:lpstr>
      <vt:lpstr>Why Singing Quality Research?</vt:lpstr>
      <vt:lpstr>How should we characterize singing quality?</vt:lpstr>
      <vt:lpstr>How do music-experts assess singing quality?[1,2]</vt:lpstr>
      <vt:lpstr>Thesis overview</vt:lpstr>
      <vt:lpstr>PROSODY-BASED EVALUATION</vt:lpstr>
      <vt:lpstr>    Motivation</vt:lpstr>
      <vt:lpstr>Thesis overview</vt:lpstr>
      <vt:lpstr>(A) Reference-dependent evaluation</vt:lpstr>
      <vt:lpstr>Perceptual Evaluation of Singing Quality (PESnQ)</vt:lpstr>
      <vt:lpstr>PowerPoint Presentation</vt:lpstr>
      <vt:lpstr>PowerPoint Presentation</vt:lpstr>
      <vt:lpstr>PowerPoint Presentation</vt:lpstr>
      <vt:lpstr>Rhythm Consistency</vt:lpstr>
      <vt:lpstr>Cognitive Modeling</vt:lpstr>
      <vt:lpstr>Intonation Accuracy</vt:lpstr>
      <vt:lpstr>Intonation Accuracy</vt:lpstr>
      <vt:lpstr>Appropriate Vibrato</vt:lpstr>
      <vt:lpstr>Other features</vt:lpstr>
      <vt:lpstr>Comparison of methods</vt:lpstr>
      <vt:lpstr>Results</vt:lpstr>
      <vt:lpstr>PowerPoint Presentation</vt:lpstr>
      <vt:lpstr>Drawbacks of existing singing evaluation methods</vt:lpstr>
      <vt:lpstr>Thesis overview</vt:lpstr>
      <vt:lpstr>(B) Reference-independent singing quality evaluation</vt:lpstr>
      <vt:lpstr>Musically-motivated absolute measures</vt:lpstr>
      <vt:lpstr>Experiment Results</vt:lpstr>
      <vt:lpstr>Analogy with “Truth-Discovery”[1]</vt:lpstr>
      <vt:lpstr>Inter-singer statistics-based relative measures</vt:lpstr>
      <vt:lpstr>Inter-singer statistics based relative measures</vt:lpstr>
      <vt:lpstr>Inter-singer statistics based relative measures</vt:lpstr>
      <vt:lpstr>Relative scoring method</vt:lpstr>
      <vt:lpstr>Summary of reference-independent measures</vt:lpstr>
      <vt:lpstr>Framework overview</vt:lpstr>
      <vt:lpstr>PowerPoint Presentation</vt:lpstr>
      <vt:lpstr>Individual Measures Analysis</vt:lpstr>
      <vt:lpstr>Overall machine rank vs. human rank</vt:lpstr>
      <vt:lpstr>Overall machine rank vs. human rank</vt:lpstr>
      <vt:lpstr>Humans vs. machines – individual parameters</vt:lpstr>
      <vt:lpstr>Contributions</vt:lpstr>
      <vt:lpstr>PRONUNCIATION-BASED EVALUATION</vt:lpstr>
      <vt:lpstr>Motivation</vt:lpstr>
      <vt:lpstr>Thesis overview</vt:lpstr>
      <vt:lpstr>Challenges?</vt:lpstr>
      <vt:lpstr>Openly available singing voice dataset</vt:lpstr>
      <vt:lpstr>Goals</vt:lpstr>
      <vt:lpstr>Data clean-up and auto-lyrics alignment strategy</vt:lpstr>
      <vt:lpstr>Lyrics-Matching</vt:lpstr>
      <vt:lpstr>Human Verification of the Quality of the Aligned-Transcriptions</vt:lpstr>
      <vt:lpstr>Duration Modeling with Lexicon Modification[1]</vt:lpstr>
      <vt:lpstr>Sing-adapted ASR</vt:lpstr>
      <vt:lpstr>Thesis overview</vt:lpstr>
      <vt:lpstr>(B) Application: Pronunciation Evaluation</vt:lpstr>
      <vt:lpstr>Scoring – Phonetic Posteriorgrams (PPG)</vt:lpstr>
      <vt:lpstr>Scoring – Pronun. Eval. Metric (PEM)</vt:lpstr>
      <vt:lpstr>Word-level Scoring Validation Experiment</vt:lpstr>
      <vt:lpstr>Song-level Scoring Validation Experiment</vt:lpstr>
      <vt:lpstr>Thesis overview</vt:lpstr>
      <vt:lpstr>(C) Automatic lyrics-to-audio alignment on polyphonic music</vt:lpstr>
      <vt:lpstr>General framework</vt:lpstr>
      <vt:lpstr>Our strategy</vt:lpstr>
      <vt:lpstr>Results</vt:lpstr>
      <vt:lpstr>Application: Lyrics-to-Polyphonic Audio Alignment</vt:lpstr>
      <vt:lpstr>PowerPoint Presentation</vt:lpstr>
      <vt:lpstr>Summary</vt:lpstr>
      <vt:lpstr>Open problems</vt:lpstr>
      <vt:lpstr>PowerPoint Presentation</vt:lpstr>
      <vt:lpstr>Choosing more reliable or anchor segments</vt:lpstr>
      <vt:lpstr>DNN-HMM Hybrid architecture in ASR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 Meeting #4</dc:title>
  <dc:creator>Chitralekha</dc:creator>
  <cp:lastModifiedBy>Chitralekha</cp:lastModifiedBy>
  <cp:revision>334</cp:revision>
  <cp:lastPrinted>2018-07-10T07:51:53Z</cp:lastPrinted>
  <dcterms:created xsi:type="dcterms:W3CDTF">2018-07-07T15:53:24Z</dcterms:created>
  <dcterms:modified xsi:type="dcterms:W3CDTF">2019-05-07T04:22:30Z</dcterms:modified>
</cp:coreProperties>
</file>